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0"/>
  </p:notesMasterIdLst>
  <p:sldIdLst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968FE-AD3D-444F-B6A8-796D946DC3A6}" type="datetimeFigureOut">
              <a:rPr lang="en-US" smtClean="0"/>
              <a:t>11/29/2020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12EAA-B504-4DE4-86AF-9234CC185AA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C4EFC2E6-3246-4A4C-A048-56CFB2949CC8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0A9F-4E73-45D3-852C-0AD7E4C2F4F3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96F76BD-4EFA-433C-AD07-461DBA2AA287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4838-8594-4E3E-9827-64E5A0EA0CFC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F56E489-E144-4035-99D7-6AE55D6FE8F4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48059DE-A2EF-44ED-B6BD-9680F1781B66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B3E82D5-E3E0-4719-9203-1FCC58AAC563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420F-74D6-4A38-A0D3-56D31F3CB675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32F75CBD-1B0A-4A17-826D-EC170212801F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19C84-43AB-411A-8547-0345E206EBB7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574A2923-E31F-4C15-9F10-62423BBA5BB5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5D41D-690F-4449-A6B2-7D0B04A9C54D}" type="datetime1">
              <a:rPr lang="en-US" smtClean="0"/>
              <a:t>11/29/2020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081FE-3187-4184-98D0-CDC8A7E59A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3525" y="2061838"/>
            <a:ext cx="7373938" cy="1662475"/>
          </a:xfrm>
        </p:spPr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Rule of God’s Anointed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B0D1D1-624A-4AF5-B57E-100CDFEEA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873943"/>
            <a:ext cx="5414125" cy="1106464"/>
          </a:xfrm>
        </p:spPr>
        <p:txBody>
          <a:bodyPr>
            <a:normAutofit/>
          </a:bodyPr>
          <a:lstStyle/>
          <a:p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Psalm 2</a:t>
            </a:r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6F5FA27F-841E-4942-9828-FA406F80F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0646507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A4FE-4267-49B6-8255-96B2B888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2571-FAE6-4A21-B320-5FFE050BE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957" y="294968"/>
            <a:ext cx="6806443" cy="6563032"/>
          </a:xfrm>
        </p:spPr>
        <p:txBody>
          <a:bodyPr>
            <a:noAutofit/>
          </a:bodyPr>
          <a:lstStyle/>
          <a:p>
            <a:pPr marL="628650" indent="-628650">
              <a:lnSpc>
                <a:spcPct val="100000"/>
              </a:lnSpc>
              <a:spcBef>
                <a:spcPts val="600"/>
              </a:spcBef>
              <a:buFont typeface="+mj-lt"/>
              <a:buAutoNum type="arabicParenR" startAt="2"/>
            </a:pPr>
            <a:r>
              <a:rPr lang="en-US" sz="4000" b="1" dirty="0"/>
              <a:t>Men’s corrupt laws hasten God’s day of wrath, </a:t>
            </a:r>
            <a:r>
              <a:rPr lang="en-US" sz="4000" i="1" dirty="0"/>
              <a:t>Psalm 94:20-23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/>
              <a:t>Calls to repent and return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sz="3800" dirty="0"/>
              <a:t>Judgment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600" dirty="0"/>
              <a:t>Jerusalem,</a:t>
            </a:r>
            <a:r>
              <a:rPr lang="en-US" sz="3600" i="1" dirty="0"/>
              <a:t> Isaiah 1:21-26; Matthew 23:38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600" dirty="0"/>
              <a:t>Rome,</a:t>
            </a:r>
            <a:r>
              <a:rPr lang="en-US" sz="3600" i="1" dirty="0"/>
              <a:t> Revelation 19:15-21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sz="3600" dirty="0"/>
              <a:t>America?</a:t>
            </a:r>
            <a:r>
              <a:rPr lang="en-US" sz="3600" i="1" dirty="0"/>
              <a:t> Romans 2:1-3 (1:18-32)</a:t>
            </a:r>
            <a:endParaRPr lang="en-US" sz="38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9887C-BF62-408F-B9DF-C8C5E15C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03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tx1"/>
                </a:solidFill>
              </a:rPr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72ECF-6251-4D26-AA5A-C4C43DF4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44524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A4FE-4267-49B6-8255-96B2B888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2571-FAE6-4A21-B320-5FFE050BE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9287" y="839862"/>
            <a:ext cx="6690095" cy="5476567"/>
          </a:xfrm>
        </p:spPr>
        <p:txBody>
          <a:bodyPr>
            <a:noAutofit/>
          </a:bodyPr>
          <a:lstStyle/>
          <a:p>
            <a:pPr marL="742950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arenR" startAt="3"/>
            </a:pPr>
            <a:r>
              <a:rPr lang="en-US" sz="4000" b="1" dirty="0"/>
              <a:t>Jesus Christ rules as King over friend and foe, </a:t>
            </a:r>
            <a:r>
              <a:rPr lang="en-US" sz="4000" i="1" dirty="0"/>
              <a:t>Psalm 2:6; 110:1-3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His complete authority demands our allegiance, </a:t>
            </a:r>
            <a:r>
              <a:rPr lang="en-US" sz="3800" i="1" dirty="0"/>
              <a:t>Luke 6:46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Bible authority is Christ’s authority, </a:t>
            </a:r>
            <a:r>
              <a:rPr lang="en-US" sz="3800" i="1" dirty="0"/>
              <a:t>Colossians 3:17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9887C-BF62-408F-B9DF-C8C5E15C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03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tx1"/>
                </a:solidFill>
              </a:rPr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72ECF-6251-4D26-AA5A-C4C43DF4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66744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A4FE-4267-49B6-8255-96B2B888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2571-FAE6-4A21-B320-5FFE050BE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629" y="489400"/>
            <a:ext cx="6719591" cy="5879199"/>
          </a:xfrm>
        </p:spPr>
        <p:txBody>
          <a:bodyPr>
            <a:noAutofit/>
          </a:bodyPr>
          <a:lstStyle/>
          <a:p>
            <a:pPr marL="742950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arenR" startAt="4"/>
            </a:pPr>
            <a:r>
              <a:rPr lang="en-US" sz="4000" b="1" dirty="0"/>
              <a:t>Let us serve the Lord with fear and rejoice with trembling, </a:t>
            </a:r>
            <a:r>
              <a:rPr lang="en-US" sz="4000" i="1" dirty="0"/>
              <a:t>2:10-11; Hebrews 12:28-29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Devoted service from hearts of reverent faith, </a:t>
            </a:r>
            <a:br>
              <a:rPr lang="en-US" sz="3800" dirty="0"/>
            </a:br>
            <a:r>
              <a:rPr lang="en-US" sz="3800" i="1" dirty="0"/>
              <a:t>2 Corinthians 5:7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Humble worship in spirit and truth, </a:t>
            </a:r>
            <a:r>
              <a:rPr lang="en-US" sz="3800" i="1" dirty="0"/>
              <a:t>John 4:24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9887C-BF62-408F-B9DF-C8C5E15C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03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tx1"/>
                </a:solidFill>
              </a:rPr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72ECF-6251-4D26-AA5A-C4C43DF4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97039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A4FE-4267-49B6-8255-96B2B888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2571-FAE6-4A21-B320-5FFE050BE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629" y="489400"/>
            <a:ext cx="6719591" cy="5879199"/>
          </a:xfrm>
        </p:spPr>
        <p:txBody>
          <a:bodyPr>
            <a:noAutofit/>
          </a:bodyPr>
          <a:lstStyle/>
          <a:p>
            <a:pPr marL="742950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arenR" startAt="5"/>
            </a:pPr>
            <a:r>
              <a:rPr lang="en-US" sz="4000" b="1" dirty="0"/>
              <a:t>Behold the goodness and the severity of God, </a:t>
            </a:r>
            <a:r>
              <a:rPr lang="en-US" sz="4000" i="1" dirty="0"/>
              <a:t>2:9-11 (Rom. 11:22)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Salvation and judgment </a:t>
            </a:r>
            <a:endParaRPr lang="en-US" sz="3800" i="1" dirty="0"/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Life and condemnation, </a:t>
            </a:r>
            <a:r>
              <a:rPr lang="en-US" sz="3800" i="1" dirty="0"/>
              <a:t>John 5:26-27, 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9887C-BF62-408F-B9DF-C8C5E15C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03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tx1"/>
                </a:solidFill>
              </a:rPr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72ECF-6251-4D26-AA5A-C4C43DF4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40256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A4FE-4267-49B6-8255-96B2B888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2571-FAE6-4A21-B320-5FFE050BE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0629" y="489400"/>
            <a:ext cx="6719591" cy="5879199"/>
          </a:xfrm>
        </p:spPr>
        <p:txBody>
          <a:bodyPr>
            <a:noAutofit/>
          </a:bodyPr>
          <a:lstStyle/>
          <a:p>
            <a:pPr marL="742950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arenR" startAt="6"/>
            </a:pPr>
            <a:r>
              <a:rPr lang="en-US" sz="4000" b="1" dirty="0"/>
              <a:t>Our trust in the Lord’s rule is greater than our trust in man’s rule, </a:t>
            </a:r>
            <a:br>
              <a:rPr lang="en-US" sz="4000" b="1" dirty="0"/>
            </a:br>
            <a:r>
              <a:rPr lang="en-US" sz="4000" i="1" dirty="0"/>
              <a:t>2:10-11; Jeremiah 17:5; Proverbs 3:5-6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Remember which King has our first allegiance! </a:t>
            </a:r>
            <a:r>
              <a:rPr lang="en-US" sz="3800" i="1" dirty="0"/>
              <a:t>Matthew 6:33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9887C-BF62-408F-B9DF-C8C5E15C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03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tx1"/>
                </a:solidFill>
              </a:rPr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72ECF-6251-4D26-AA5A-C4C43DF4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6742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3510" y="931817"/>
            <a:ext cx="7511845" cy="54245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Nations rise and fall on righteousness, </a:t>
            </a:r>
            <a:r>
              <a:rPr lang="en-US" sz="4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Proverbs 14:34</a:t>
            </a:r>
            <a:endParaRPr lang="en-US" sz="4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 begins in the house of God, </a:t>
            </a:r>
            <a:r>
              <a:rPr lang="en-US" sz="41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4:16-19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Son reigns!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Blesses the faithful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Punishes the rebellious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2529BA6-04A4-4707-A5DB-133FF1E00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244" y="1565087"/>
            <a:ext cx="2833353" cy="37278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</a:t>
            </a:r>
            <a:b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Rules Today!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E316CBA8-7F45-4F91-B876-1B936DC12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AD3807-5889-48E1-AE1A-0526C1B8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0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bg1"/>
                </a:solidFill>
              </a:rPr>
              <a:t>15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6708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931817"/>
            <a:ext cx="6823167" cy="52861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year that is drawing towards its close, has been filled with the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blessings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of fruitful fields and healthful skies. To these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bounties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which are so constantly enjoyed that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we are prone to forget the source from which they come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others have been added, which are of so extraordinary a nature, that they cannot fail to penetrate and soften even the heart which is habitually insensible to </a:t>
            </a:r>
            <a:r>
              <a:rPr lang="en-US" sz="2800" b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ever watchful providence of Almighty God</a:t>
            </a:r>
            <a:r>
              <a:rPr lang="en-US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2529BA6-04A4-4707-A5DB-133FF1E00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89" y="1958736"/>
            <a:ext cx="3178629" cy="2877250"/>
          </a:xfrm>
        </p:spPr>
        <p:txBody>
          <a:bodyPr>
            <a:noAutofit/>
          </a:bodyPr>
          <a:lstStyle/>
          <a:p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Lincoln’s Thanksgiving Proclamation (1863)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E316CBA8-7F45-4F91-B876-1B936DC12D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AD3807-5889-48E1-AE1A-0526C1B8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0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796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141" y="635726"/>
            <a:ext cx="6752345" cy="5929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No human counsel hath devised nor hath any mortal hand worked out these great things. They are the gracious gifts of the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Most High God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who, while dealing with us in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anger for our sins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hath nevertheless remembered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mercy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621D32A-BE50-4B41-AC19-CC91A0E4B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89" y="1958736"/>
            <a:ext cx="3178629" cy="2877250"/>
          </a:xfrm>
        </p:spPr>
        <p:txBody>
          <a:bodyPr>
            <a:no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Lincoln’s Thanksgiving Proclamation (1863)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9C805DF-0B10-4E5E-904E-9D7067D90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93C53-4C26-44AD-A1C0-73381B806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0" y="6537960"/>
            <a:ext cx="914400" cy="320040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22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141" y="635726"/>
            <a:ext cx="6752345" cy="5929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I recommend to them that while offering up the ascriptions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justly due to Him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for such singular deliverances and blessings, they do also, with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humble penitence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for our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national perverseness and disobedience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commend to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A69072A-ADF9-465E-A900-B663D2298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89" y="1958736"/>
            <a:ext cx="3178629" cy="2877250"/>
          </a:xfrm>
        </p:spPr>
        <p:txBody>
          <a:bodyPr>
            <a:no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Lincoln’s Thanksgiving Proclamation (1863)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04085D-E7A3-408A-8FB9-49AAAED99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85D1D-F4A3-489E-83CD-D8645151B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1657" y="6491331"/>
            <a:ext cx="914400" cy="320040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2902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141" y="635726"/>
            <a:ext cx="6752345" cy="5929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His tender care all those who have become widows, orphans, mourners or sufferers in the lamentable civil strife in which we are unavoidably engaged, and fervently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implore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interposition of the Almighty Hand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to heal the wounds</a:t>
            </a:r>
            <a:endParaRPr lang="en-US" sz="40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B2CB43C-3F9B-4BA8-8235-06AD56478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89" y="1958736"/>
            <a:ext cx="3178629" cy="2877250"/>
          </a:xfrm>
        </p:spPr>
        <p:txBody>
          <a:bodyPr>
            <a:no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Lincoln’s Thanksgiving Proclamation (1863)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54FFFC-0670-4938-A6F8-BBCE4F991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11B60-A2D0-4373-996F-248F42BAA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1657" y="6520348"/>
            <a:ext cx="914400" cy="320040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63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C07D1-29E1-4AA8-B207-C6F2C0326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289" y="1958736"/>
            <a:ext cx="3178629" cy="2877250"/>
          </a:xfrm>
        </p:spPr>
        <p:txBody>
          <a:bodyPr>
            <a:no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Lincoln’s Thanksgiving Proclamation (1863)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2DA24-C5D0-44B5-9011-43E7FEA59C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7141" y="635726"/>
            <a:ext cx="6752345" cy="59292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of the nation and to restore it as soon as may be </a:t>
            </a:r>
            <a:r>
              <a:rPr lang="en-US" sz="4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consistent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with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4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Divine purposes 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the full enjoyment of peace, harmony, tranquility and Union.</a:t>
            </a:r>
            <a:endParaRPr lang="en-US" sz="4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1DF7F1-D921-4D40-84C0-E2D6983B2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0BDF29-1C7A-4090-8252-D2A9A957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1657" y="6518366"/>
            <a:ext cx="914400" cy="320040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704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7153C-6B98-4D67-9A40-5A40BCCB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4214" y="1907177"/>
            <a:ext cx="5490224" cy="2368732"/>
          </a:xfrm>
        </p:spPr>
        <p:txBody>
          <a:bodyPr>
            <a:no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Prophetic Proclamation</a:t>
            </a:r>
            <a:b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Nations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80745-C804-4178-8C70-36738182F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44215" y="4336869"/>
            <a:ext cx="5490223" cy="893751"/>
          </a:xfrm>
        </p:spPr>
        <p:txBody>
          <a:bodyPr>
            <a:normAutofit/>
          </a:bodyPr>
          <a:lstStyle/>
          <a:p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Psalm 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727133-D5E5-4959-9FE0-5971937E9355}"/>
              </a:ext>
            </a:extLst>
          </p:cNvPr>
          <p:cNvSpPr/>
          <p:nvPr/>
        </p:nvSpPr>
        <p:spPr>
          <a:xfrm>
            <a:off x="1868090" y="5636116"/>
            <a:ext cx="845581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The Rule of God’s Anointed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2F51FB-6816-4DDA-80B9-C8DCD9898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F9BEB-988A-4259-8E1D-D23DEA054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0" y="6537960"/>
            <a:ext cx="914400" cy="320040"/>
          </a:xfrm>
        </p:spPr>
        <p:txBody>
          <a:bodyPr vert="horz" lIns="91440" tIns="45720" rIns="91440" bIns="45720" rtlCol="0" anchor="ctr"/>
          <a:lstStyle/>
          <a:p>
            <a:fld id="{6D22F896-40B5-4ADD-8801-0D06FADFA095}" type="slidenum">
              <a:rPr lang="en-US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27592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3C5918A-1DC5-4CF3-AA27-00AA3088AA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786683A-6FD6-4BF7-B3B0-DC3976773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274788" y="-15796"/>
            <a:ext cx="7911916" cy="6889592"/>
          </a:xfrm>
          <a:custGeom>
            <a:avLst/>
            <a:gdLst>
              <a:gd name="connsiteX0" fmla="*/ 1144064 w 7911916"/>
              <a:gd name="connsiteY0" fmla="*/ 0 h 6889592"/>
              <a:gd name="connsiteX1" fmla="*/ 7911916 w 7911916"/>
              <a:gd name="connsiteY1" fmla="*/ 0 h 6889592"/>
              <a:gd name="connsiteX2" fmla="*/ 7911916 w 7911916"/>
              <a:gd name="connsiteY2" fmla="*/ 6889592 h 6889592"/>
              <a:gd name="connsiteX3" fmla="*/ 1282780 w 7911916"/>
              <a:gd name="connsiteY3" fmla="*/ 6889592 h 6889592"/>
              <a:gd name="connsiteX4" fmla="*/ 1021588 w 7911916"/>
              <a:gd name="connsiteY4" fmla="*/ 6461391 h 6889592"/>
              <a:gd name="connsiteX5" fmla="*/ 841264 w 7911916"/>
              <a:gd name="connsiteY5" fmla="*/ 370936 h 6889592"/>
              <a:gd name="connsiteX6" fmla="*/ 1119707 w 7911916"/>
              <a:gd name="connsiteY6" fmla="*/ 26053 h 6889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11916" h="6889592">
                <a:moveTo>
                  <a:pt x="1144064" y="0"/>
                </a:moveTo>
                <a:lnTo>
                  <a:pt x="7911916" y="0"/>
                </a:lnTo>
                <a:lnTo>
                  <a:pt x="7911916" y="6889592"/>
                </a:lnTo>
                <a:lnTo>
                  <a:pt x="1282780" y="6889592"/>
                </a:lnTo>
                <a:lnTo>
                  <a:pt x="1021588" y="6461391"/>
                </a:lnTo>
                <a:cubicBezTo>
                  <a:pt x="-73086" y="4533675"/>
                  <a:pt x="-509682" y="2192905"/>
                  <a:pt x="841264" y="370936"/>
                </a:cubicBezTo>
                <a:cubicBezTo>
                  <a:pt x="928899" y="253509"/>
                  <a:pt x="1021859" y="138477"/>
                  <a:pt x="1119707" y="26053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5169E50-59FB-4AEE-B61D-44A882A4C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249750" y="-6726"/>
            <a:ext cx="5931659" cy="6871452"/>
          </a:xfrm>
          <a:custGeom>
            <a:avLst/>
            <a:gdLst>
              <a:gd name="connsiteX0" fmla="*/ 2429503 w 5931659"/>
              <a:gd name="connsiteY0" fmla="*/ 0 h 6871452"/>
              <a:gd name="connsiteX1" fmla="*/ 5931659 w 5931659"/>
              <a:gd name="connsiteY1" fmla="*/ 0 h 6871452"/>
              <a:gd name="connsiteX2" fmla="*/ 5931659 w 5931659"/>
              <a:gd name="connsiteY2" fmla="*/ 6871452 h 6871452"/>
              <a:gd name="connsiteX3" fmla="*/ 1302090 w 5931659"/>
              <a:gd name="connsiteY3" fmla="*/ 6871452 h 6871452"/>
              <a:gd name="connsiteX4" fmla="*/ 1257860 w 5931659"/>
              <a:gd name="connsiteY4" fmla="*/ 6820098 h 6871452"/>
              <a:gd name="connsiteX5" fmla="*/ 456609 w 5931659"/>
              <a:gd name="connsiteY5" fmla="*/ 1965059 h 6871452"/>
              <a:gd name="connsiteX6" fmla="*/ 2356353 w 5931659"/>
              <a:gd name="connsiteY6" fmla="*/ 42030 h 68714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1659" h="6871452">
                <a:moveTo>
                  <a:pt x="2429503" y="0"/>
                </a:moveTo>
                <a:lnTo>
                  <a:pt x="5931659" y="0"/>
                </a:lnTo>
                <a:lnTo>
                  <a:pt x="5931659" y="6871452"/>
                </a:lnTo>
                <a:lnTo>
                  <a:pt x="1302090" y="6871452"/>
                </a:lnTo>
                <a:lnTo>
                  <a:pt x="1257860" y="6820098"/>
                </a:lnTo>
                <a:cubicBezTo>
                  <a:pt x="121068" y="5395213"/>
                  <a:pt x="-469022" y="3541076"/>
                  <a:pt x="456609" y="1965059"/>
                </a:cubicBezTo>
                <a:cubicBezTo>
                  <a:pt x="919425" y="1178905"/>
                  <a:pt x="1583566" y="524859"/>
                  <a:pt x="2356353" y="42030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17C30F0-5A38-4B60-B632-3AF7C2780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33528" y="-3116"/>
            <a:ext cx="6766974" cy="6864232"/>
          </a:xfrm>
          <a:custGeom>
            <a:avLst/>
            <a:gdLst>
              <a:gd name="connsiteX0" fmla="*/ 2135088 w 6766974"/>
              <a:gd name="connsiteY0" fmla="*/ 0 h 6864232"/>
              <a:gd name="connsiteX1" fmla="*/ 6766974 w 6766974"/>
              <a:gd name="connsiteY1" fmla="*/ 0 h 6864232"/>
              <a:gd name="connsiteX2" fmla="*/ 6766974 w 6766974"/>
              <a:gd name="connsiteY2" fmla="*/ 6864232 h 6864232"/>
              <a:gd name="connsiteX3" fmla="*/ 1128977 w 6766974"/>
              <a:gd name="connsiteY3" fmla="*/ 6864232 h 6864232"/>
              <a:gd name="connsiteX4" fmla="*/ 1004776 w 6766974"/>
              <a:gd name="connsiteY4" fmla="*/ 6687663 h 6864232"/>
              <a:gd name="connsiteX5" fmla="*/ 709736 w 6766974"/>
              <a:gd name="connsiteY5" fmla="*/ 1521351 h 6864232"/>
              <a:gd name="connsiteX6" fmla="*/ 1896284 w 6766974"/>
              <a:gd name="connsiteY6" fmla="*/ 197391 h 6864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66974" h="6864232">
                <a:moveTo>
                  <a:pt x="2135088" y="0"/>
                </a:moveTo>
                <a:lnTo>
                  <a:pt x="6766974" y="0"/>
                </a:lnTo>
                <a:lnTo>
                  <a:pt x="6766974" y="6864232"/>
                </a:lnTo>
                <a:lnTo>
                  <a:pt x="1128977" y="6864232"/>
                </a:lnTo>
                <a:lnTo>
                  <a:pt x="1004776" y="6687663"/>
                </a:lnTo>
                <a:cubicBezTo>
                  <a:pt x="-54053" y="5122098"/>
                  <a:pt x="-463081" y="3202457"/>
                  <a:pt x="709736" y="1521351"/>
                </a:cubicBezTo>
                <a:cubicBezTo>
                  <a:pt x="1045443" y="1039181"/>
                  <a:pt x="1446565" y="592246"/>
                  <a:pt x="1896284" y="197391"/>
                </a:cubicBezTo>
                <a:close/>
              </a:path>
            </a:pathLst>
          </a:custGeom>
          <a:noFill/>
          <a:ln w="9525" cap="flat">
            <a:solidFill>
              <a:schemeClr val="tx1">
                <a:alpha val="1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200CBA5-3F2B-4AAC-9F86-99AFECC19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3136" y="0"/>
            <a:ext cx="5238864" cy="6858000"/>
          </a:xfrm>
          <a:custGeom>
            <a:avLst/>
            <a:gdLst>
              <a:gd name="connsiteX0" fmla="*/ 2829115 w 5238864"/>
              <a:gd name="connsiteY0" fmla="*/ 0 h 6864726"/>
              <a:gd name="connsiteX1" fmla="*/ 5238864 w 5238864"/>
              <a:gd name="connsiteY1" fmla="*/ 0 h 6864726"/>
              <a:gd name="connsiteX2" fmla="*/ 5238864 w 5238864"/>
              <a:gd name="connsiteY2" fmla="*/ 6864726 h 6864726"/>
              <a:gd name="connsiteX3" fmla="*/ 1518091 w 5238864"/>
              <a:gd name="connsiteY3" fmla="*/ 6864726 h 6864726"/>
              <a:gd name="connsiteX4" fmla="*/ 1435414 w 5238864"/>
              <a:gd name="connsiteY4" fmla="*/ 6778879 h 6864726"/>
              <a:gd name="connsiteX5" fmla="*/ 406006 w 5238864"/>
              <a:gd name="connsiteY5" fmla="*/ 2093910 h 6864726"/>
              <a:gd name="connsiteX6" fmla="*/ 2559142 w 5238864"/>
              <a:gd name="connsiteY6" fmla="*/ 124487 h 68647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38864" h="6864726">
                <a:moveTo>
                  <a:pt x="2829115" y="0"/>
                </a:moveTo>
                <a:lnTo>
                  <a:pt x="5238864" y="0"/>
                </a:lnTo>
                <a:lnTo>
                  <a:pt x="5238864" y="6864726"/>
                </a:lnTo>
                <a:lnTo>
                  <a:pt x="1518091" y="6864726"/>
                </a:lnTo>
                <a:lnTo>
                  <a:pt x="1435414" y="6778879"/>
                </a:lnTo>
                <a:cubicBezTo>
                  <a:pt x="226066" y="5476104"/>
                  <a:pt x="-499346" y="3635393"/>
                  <a:pt x="406006" y="2093910"/>
                </a:cubicBezTo>
                <a:cubicBezTo>
                  <a:pt x="907547" y="1241972"/>
                  <a:pt x="1674986" y="564513"/>
                  <a:pt x="2559142" y="12448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38AE2E-7CA5-409F-9D6A-98ACA071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4928" y="1124998"/>
            <a:ext cx="3456122" cy="4589717"/>
          </a:xfrm>
        </p:spPr>
        <p:txBody>
          <a:bodyPr>
            <a:normAutofit/>
          </a:bodyPr>
          <a:lstStyle/>
          <a:p>
            <a:pPr algn="l"/>
            <a:r>
              <a:rPr lang="en-US" sz="6000" b="1" i="1" spc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BEB8C-C3CE-40E9-8C52-1BD853216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31731" y="6519673"/>
            <a:ext cx="914400" cy="32004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D22F896-40B5-4ADD-8801-0D06FADFA095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B1965-0B7A-455E-A16E-44FED5B33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920" y="804689"/>
            <a:ext cx="6101330" cy="5248622"/>
          </a:xfrm>
        </p:spPr>
        <p:txBody>
          <a:bodyPr>
            <a:normAutofit/>
          </a:bodyPr>
          <a:lstStyle/>
          <a:p>
            <a:r>
              <a:rPr lang="en-US" sz="4400" dirty="0"/>
              <a:t>Man’s rebellion </a:t>
            </a:r>
            <a:r>
              <a:rPr lang="en-US" sz="4400" i="1" dirty="0"/>
              <a:t>(1-3)</a:t>
            </a:r>
          </a:p>
          <a:p>
            <a:r>
              <a:rPr lang="en-US" sz="4400" dirty="0"/>
              <a:t>God’ reply </a:t>
            </a:r>
            <a:r>
              <a:rPr lang="en-US" sz="4400" i="1" dirty="0"/>
              <a:t>(4-6)</a:t>
            </a:r>
          </a:p>
          <a:p>
            <a:r>
              <a:rPr lang="en-US" sz="4400" dirty="0"/>
              <a:t>The divine plan </a:t>
            </a:r>
            <a:r>
              <a:rPr lang="en-US" sz="4400" i="1" dirty="0"/>
              <a:t>(7-9)</a:t>
            </a:r>
          </a:p>
          <a:p>
            <a:r>
              <a:rPr lang="en-US" sz="4400" dirty="0"/>
              <a:t>Admonition </a:t>
            </a:r>
            <a:r>
              <a:rPr lang="en-US" sz="4400" i="1" dirty="0"/>
              <a:t>(10-12)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C96E6B7-DC89-4E70-A959-9FB121927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960312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CA4FE-4267-49B6-8255-96B2B8880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spc="1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42571-FAE6-4A21-B320-5FFE050BE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7944" y="496813"/>
            <a:ext cx="6690095" cy="6162666"/>
          </a:xfrm>
        </p:spPr>
        <p:txBody>
          <a:bodyPr>
            <a:normAutofit/>
          </a:bodyPr>
          <a:lstStyle/>
          <a:p>
            <a:pPr marL="569913" indent="-569913">
              <a:lnSpc>
                <a:spcPct val="100000"/>
              </a:lnSpc>
              <a:spcBef>
                <a:spcPts val="1200"/>
              </a:spcBef>
              <a:buFont typeface="+mj-lt"/>
              <a:buAutoNum type="arabicParenR"/>
            </a:pPr>
            <a:r>
              <a:rPr lang="en-US" sz="4000" b="1" dirty="0"/>
              <a:t>People will not overthrow God’s purposes, so the faithful trust in the Lord</a:t>
            </a:r>
            <a:r>
              <a:rPr lang="en-US" sz="4000" dirty="0"/>
              <a:t>, </a:t>
            </a:r>
            <a:r>
              <a:rPr lang="en-US" sz="4000" i="1" dirty="0"/>
              <a:t>Psalm 94:16-19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3800" dirty="0"/>
              <a:t>The gospel </a:t>
            </a:r>
            <a:r>
              <a:rPr lang="en-US" sz="3800" i="1" dirty="0"/>
              <a:t>v.</a:t>
            </a:r>
            <a:r>
              <a:rPr lang="en-US" sz="3800" dirty="0"/>
              <a:t> the wisdom of men, </a:t>
            </a:r>
            <a:r>
              <a:rPr lang="en-US" sz="3800" i="1" dirty="0"/>
              <a:t>1 Cor. 1:18-25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4000" dirty="0"/>
              <a:t>False doctrines </a:t>
            </a:r>
            <a:r>
              <a:rPr lang="en-US" sz="4000" i="1" dirty="0"/>
              <a:t>v. </a:t>
            </a:r>
            <a:r>
              <a:rPr lang="en-US" sz="4000" dirty="0"/>
              <a:t>truth </a:t>
            </a:r>
            <a:r>
              <a:rPr lang="en-US" sz="4000" i="1" dirty="0"/>
              <a:t>(John 8:31-32)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59887C-BF62-408F-B9DF-C8C5E15C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77803" y="653796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>
                <a:solidFill>
                  <a:schemeClr val="tx1"/>
                </a:solidFill>
              </a:rPr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D72ECF-6251-4D26-AA5A-C4C43DF436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356351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4060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3A8986E-DA64-415A-A390-AF2FFA01BA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F3D8C7-1E6F-4D15-8163-ADBC81A00A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24716F-C831-4AC2-BB0A-5EC60E4671B3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564</Words>
  <Application>Microsoft Office PowerPoint</Application>
  <PresentationFormat>Widescreen</PresentationFormat>
  <Paragraphs>66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Rockwell</vt:lpstr>
      <vt:lpstr>Wingdings</vt:lpstr>
      <vt:lpstr>Atlas</vt:lpstr>
      <vt:lpstr>The Rule of God’s Anointed</vt:lpstr>
      <vt:lpstr>Lincoln’s Thanksgiving Proclamation (1863)</vt:lpstr>
      <vt:lpstr>Lincoln’s Thanksgiving Proclamation (1863)</vt:lpstr>
      <vt:lpstr>Lincoln’s Thanksgiving Proclamation (1863)</vt:lpstr>
      <vt:lpstr>Lincoln’s Thanksgiving Proclamation (1863)</vt:lpstr>
      <vt:lpstr>Lincoln’s Thanksgiving Proclamation (1863)</vt:lpstr>
      <vt:lpstr>Prophetic Proclamation to the Nations</vt:lpstr>
      <vt:lpstr>Psalm 2</vt:lpstr>
      <vt:lpstr>Lessons</vt:lpstr>
      <vt:lpstr>Lessons</vt:lpstr>
      <vt:lpstr>Lessons</vt:lpstr>
      <vt:lpstr>Lessons</vt:lpstr>
      <vt:lpstr>Lessons</vt:lpstr>
      <vt:lpstr>Lessons</vt:lpstr>
      <vt:lpstr>God’s Son Rules Today!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Rule of God’s Anointed</dc:title>
  <dc:creator>Joe R</dc:creator>
  <cp:lastModifiedBy>Joe R Price</cp:lastModifiedBy>
  <cp:revision>27</cp:revision>
  <dcterms:created xsi:type="dcterms:W3CDTF">2020-11-28T21:40:35Z</dcterms:created>
  <dcterms:modified xsi:type="dcterms:W3CDTF">2020-11-29T15:54:17Z</dcterms:modified>
</cp:coreProperties>
</file>