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8"/>
  </p:notesMasterIdLst>
  <p:handoutMasterIdLst>
    <p:handoutMasterId r:id="rId19"/>
  </p:handoutMasterIdLst>
  <p:sldIdLst>
    <p:sldId id="265" r:id="rId4"/>
    <p:sldId id="364" r:id="rId5"/>
    <p:sldId id="365" r:id="rId6"/>
    <p:sldId id="366" r:id="rId7"/>
    <p:sldId id="367" r:id="rId8"/>
    <p:sldId id="362" r:id="rId9"/>
    <p:sldId id="368" r:id="rId10"/>
    <p:sldId id="363" r:id="rId11"/>
    <p:sldId id="369" r:id="rId12"/>
    <p:sldId id="370" r:id="rId13"/>
    <p:sldId id="371" r:id="rId14"/>
    <p:sldId id="372" r:id="rId15"/>
    <p:sldId id="373" r:id="rId16"/>
    <p:sldId id="374" r:id="rId17"/>
  </p:sldIdLst>
  <p:sldSz cx="12188825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4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29" autoAdjust="0"/>
  </p:normalViewPr>
  <p:slideViewPr>
    <p:cSldViewPr showGuides="1">
      <p:cViewPr varScale="1">
        <p:scale>
          <a:sx n="110" d="100"/>
          <a:sy n="110" d="100"/>
        </p:scale>
        <p:origin x="552" y="108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12/15/2019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12/15/2019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Joe R Price</a:t>
            </a:r>
          </a:p>
        </p:txBody>
      </p:sp>
      <p:sp>
        <p:nvSpPr>
          <p:cNvPr id="942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2C2FB-9F33-4168-9585-D7B1F02E27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2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4214" name="Date Placeholder 5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#10 - Answering the Errors of Liberalism</a:t>
            </a:r>
          </a:p>
        </p:txBody>
      </p:sp>
      <p:sp>
        <p:nvSpPr>
          <p:cNvPr id="94215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BASICS CLASS 2010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12/15/2019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12/15/2019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40DC2-58ED-4156-8E05-8FD511DD66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72C8F0-C293-4128-BDF9-6EF53F75CD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84F46-E5AC-4FE7-9B7F-2826F9263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5658-123F-4F45-BD9E-8281685975E9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C0981A-15B3-422A-8D46-EEBBD72D0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3FA2-6724-49EB-ABA1-6AB866724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203E2-F1D5-487F-8969-264055437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838859"/>
      </p:ext>
    </p:extLst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AAEEB-5BCE-4A89-A29E-AA3EA8BC8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54A4F-AA00-4BA9-BECC-DB1F289B9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E55E0-074D-468F-B7BA-CF2B50556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5658-123F-4F45-BD9E-8281685975E9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39747-33C6-4F51-A8DC-A9D73A190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5D6D9-BE14-498E-9DA4-6E5C7EF09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203E2-F1D5-487F-8969-264055437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63480"/>
      </p:ext>
    </p:extLst>
  </p:cSld>
  <p:clrMapOvr>
    <a:masterClrMapping/>
  </p:clrMapOvr>
  <p:transition spd="slow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ABF96-6C6C-44D7-93BF-FF7F16A59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C0264E-5A87-4F42-A9DE-E8F48A525C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0AEE20-A7F5-4FA1-9FD9-4436066CB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5658-123F-4F45-BD9E-8281685975E9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9160A4-8A67-4282-9AFE-927D4CAC9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A58A1C-2B05-4B44-A42B-502196DDF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203E2-F1D5-487F-8969-264055437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72528"/>
      </p:ext>
    </p:extLst>
  </p:cSld>
  <p:clrMapOvr>
    <a:masterClrMapping/>
  </p:clrMapOvr>
  <p:transition spd="slow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D67D6-E65E-4050-9205-92DE12E6C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EF044-5CD5-4504-AC0B-62362768BA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156527-4AF2-47E4-ACEC-62AD9DF0AD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D072C5-1E90-4CAC-AFB0-2D4966333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5658-123F-4F45-BD9E-8281685975E9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B597B8-3124-4B69-8EED-9761F8CEA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0DD49A-B25A-4065-B5F0-20DF05E40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203E2-F1D5-487F-8969-264055437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937152"/>
      </p:ext>
    </p:extLst>
  </p:cSld>
  <p:clrMapOvr>
    <a:masterClrMapping/>
  </p:clrMapOvr>
  <p:transition spd="slow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F101C-00D0-4D65-A983-8BD10E8B8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A0C2A6-5FDC-412E-A2CA-7C54111EE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A76497-4151-49E6-A7B6-5E73921483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E3504E-7F76-45A9-88C4-59155AD7BA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A823DE-6F7C-4E77-B041-75EC037316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93EAB0-90A2-4214-865C-76ED356BC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5658-123F-4F45-BD9E-8281685975E9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9A6709-82F8-432C-A599-E3AD77FBA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3B090C-5EFC-4C26-9873-95B7925EE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203E2-F1D5-487F-8969-264055437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158450"/>
      </p:ext>
    </p:extLst>
  </p:cSld>
  <p:clrMapOvr>
    <a:masterClrMapping/>
  </p:clrMapOvr>
  <p:transition spd="slow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0C412-EDD9-4B51-A68F-78299286D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B6E4C1-39A5-4171-9671-A40EF708B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5658-123F-4F45-BD9E-8281685975E9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63EBAD-AADC-4D50-AADA-129A29C60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2F9463-57DD-4118-A817-E26FABD54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203E2-F1D5-487F-8969-264055437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56806"/>
      </p:ext>
    </p:extLst>
  </p:cSld>
  <p:clrMapOvr>
    <a:masterClrMapping/>
  </p:clrMapOvr>
  <p:transition spd="slow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45723E-A8DB-4DBC-AA0A-A7C9B0080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5658-123F-4F45-BD9E-8281685975E9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3D9082-FA9E-4802-A96A-A7FA0CC74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EEE39E-7B15-45B5-8D62-C303404A4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203E2-F1D5-487F-8969-264055437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865863"/>
      </p:ext>
    </p:extLst>
  </p:cSld>
  <p:clrMapOvr>
    <a:masterClrMapping/>
  </p:clrMapOvr>
  <p:transition spd="slow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46976-C642-4B13-B8E6-3317417FB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34A44-5E84-4E92-9164-AD75082F4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C77410-E8BF-45D7-B7D0-CC5884EC9A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59266D-36B2-41B2-AF70-75C41B00D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5658-123F-4F45-BD9E-8281685975E9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445AB4-2C55-4ABE-9439-A022CBC0E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8B0C2F-738B-46A8-AFB4-D0936C970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203E2-F1D5-487F-8969-264055437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278619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12/15/2019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p:transition spd="slow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A079D-B03B-416F-A849-488B40CAC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A62CC1-0C33-4E0F-AC96-AF3E365BC5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662EFA-3D90-421A-A28E-36DE9261E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A3500F-E140-4B21-BAF3-3C596073D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5658-123F-4F45-BD9E-8281685975E9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3539E8-B426-4322-9763-14C71B60F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3B831F-993E-4F2D-B01B-873E2A469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203E2-F1D5-487F-8969-264055437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591051"/>
      </p:ext>
    </p:extLst>
  </p:cSld>
  <p:clrMapOvr>
    <a:masterClrMapping/>
  </p:clrMapOvr>
  <p:transition spd="slow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E4E1E-7C55-4588-83D3-801D18BC1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26B2FB-C032-4EC0-BDC2-23CEB2D7CF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541C3-CB66-4D5E-8B42-6027D5410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5658-123F-4F45-BD9E-8281685975E9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80C67-9896-4860-A1CB-36C439A0B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7A3A5-0D97-4ABC-9C5E-B265A3E98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203E2-F1D5-487F-8969-264055437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6472"/>
      </p:ext>
    </p:extLst>
  </p:cSld>
  <p:clrMapOvr>
    <a:masterClrMapping/>
  </p:clrMapOvr>
  <p:transition spd="slow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0CE147-EADD-4FDA-A28B-12B240F212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7537DB-9281-4235-8BB4-D0D28AB7EC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2960D2-3091-470F-B692-93BA15B62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5658-123F-4F45-BD9E-8281685975E9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7890C-41A2-4D5D-AE53-61C73D9BB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46D34-720C-45A9-9C34-126393FE7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203E2-F1D5-487F-8969-264055437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917142"/>
      </p:ext>
    </p:extLst>
  </p:cSld>
  <p:clrMapOvr>
    <a:masterClrMapping/>
  </p:clrMapOvr>
  <p:transition spd="slow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10022204"/>
      </p:ext>
    </p:extLst>
  </p:cSld>
  <p:clrMapOvr>
    <a:masterClrMapping/>
  </p:clrMapOvr>
  <p:transition spd="slow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1795367"/>
      </p:ext>
    </p:extLst>
  </p:cSld>
  <p:clrMapOvr>
    <a:masterClrMapping/>
  </p:clrMapOvr>
  <p:transition spd="slow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5511251"/>
      </p:ext>
    </p:extLst>
  </p:cSld>
  <p:clrMapOvr>
    <a:masterClrMapping/>
  </p:clrMapOvr>
  <p:transition spd="slow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7593728"/>
      </p:ext>
    </p:extLst>
  </p:cSld>
  <p:clrMapOvr>
    <a:masterClrMapping/>
  </p:clrMapOvr>
  <p:transition spd="slow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3253509"/>
      </p:ext>
    </p:extLst>
  </p:cSld>
  <p:clrMapOvr>
    <a:masterClrMapping/>
  </p:clrMapOvr>
  <p:transition spd="slow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0957768"/>
      </p:ext>
    </p:extLst>
  </p:cSld>
  <p:clrMapOvr>
    <a:masterClrMapping/>
  </p:clrMapOvr>
  <p:transition spd="slow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1444584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12/15/2019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p:transition spd="slow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200261"/>
      </p:ext>
    </p:extLst>
  </p:cSld>
  <p:clrMapOvr>
    <a:masterClrMapping/>
  </p:clrMapOvr>
  <p:transition spd="slow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7508885"/>
      </p:ext>
    </p:extLst>
  </p:cSld>
  <p:clrMapOvr>
    <a:masterClrMapping/>
  </p:clrMapOvr>
  <p:transition spd="slow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013222"/>
      </p:ext>
    </p:extLst>
  </p:cSld>
  <p:clrMapOvr>
    <a:masterClrMapping/>
  </p:clrMapOvr>
  <p:transition spd="slow"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6709992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12/15/2019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12/15/2019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12/15/2019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12/15/2019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12/15/2019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12/15/2019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5A4213-0270-4B25-A8B0-40CE9925E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B2B474-2BAD-4E7A-886D-99EA369EA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C8900-5FE0-4B48-B3F6-0F72551305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05658-123F-4F45-BD9E-8281685975E9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A57D3B-7BD1-4557-95B0-5182271FF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498922-73B4-4D8B-B1EA-C0D65BD32A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203E2-F1D5-487F-8969-264055437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108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/>
  </p:transition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6283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ll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4212" y="1828800"/>
            <a:ext cx="8610602" cy="2895600"/>
          </a:xfrm>
        </p:spPr>
        <p:txBody>
          <a:bodyPr>
            <a:norm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Are There Different Churches of Christ? (2)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84212" y="4953000"/>
            <a:ext cx="9296400" cy="1066800"/>
          </a:xfrm>
        </p:spPr>
        <p:txBody>
          <a:bodyPr/>
          <a:lstStyle/>
          <a:p>
            <a:pPr lvl="0">
              <a:buClr>
                <a:srgbClr val="56C5FF"/>
              </a:buClr>
            </a:pPr>
            <a:r>
              <a:rPr lang="it-IT" sz="4000" i="1" dirty="0">
                <a:solidFill>
                  <a:srgbClr val="56C5FF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it-IT" sz="4000" i="1" cap="small" dirty="0">
                <a:solidFill>
                  <a:srgbClr val="56C5FF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cripture Reading: Colossians 3:12-17</a:t>
            </a:r>
            <a:endParaRPr lang="it-IT" sz="4000" i="1" dirty="0">
              <a:solidFill>
                <a:srgbClr val="56C5FF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A picture containing object, drawing&#10;&#10;Description automatically generated">
            <a:extLst>
              <a:ext uri="{FF2B5EF4-FFF2-40B4-BE49-F238E27FC236}">
                <a16:creationId xmlns:a16="http://schemas.microsoft.com/office/drawing/2014/main" id="{A5A0BF6E-1EC8-4062-A02D-76B956DE4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8" y="6422065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8012" y="381000"/>
            <a:ext cx="10667999" cy="1143000"/>
          </a:xfrm>
        </p:spPr>
        <p:txBody>
          <a:bodyPr>
            <a:noAutofit/>
          </a:bodyPr>
          <a:lstStyle/>
          <a:p>
            <a:r>
              <a:rPr lang="en-US" sz="6000" b="1" cap="small" dirty="0"/>
              <a:t>Ignore Pattern of Fellowship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08012" y="1828800"/>
            <a:ext cx="11277600" cy="4495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200" u="sng" dirty="0"/>
              <a:t>New </a:t>
            </a:r>
            <a:r>
              <a:rPr lang="en-US" sz="4400" u="sng" dirty="0"/>
              <a:t>Testament</a:t>
            </a:r>
            <a:r>
              <a:rPr lang="en-US" sz="4400" dirty="0"/>
              <a:t>, </a:t>
            </a:r>
            <a:r>
              <a:rPr lang="en-US" sz="4400" i="1" dirty="0"/>
              <a:t>Ephesians 5:11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400" u="sng" dirty="0"/>
              <a:t>Now</a:t>
            </a:r>
            <a:r>
              <a:rPr lang="en-US" sz="4400" dirty="0"/>
              <a:t>…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4200" dirty="0"/>
              <a:t>Inconsistent discipline leads to accepting sin, </a:t>
            </a:r>
            <a:br>
              <a:rPr lang="en-US" sz="4200" dirty="0"/>
            </a:br>
            <a:r>
              <a:rPr lang="en-US" sz="4200" i="1" dirty="0"/>
              <a:t>1 Cor. 5:4-5, 11-13; 2 Thess. 3:6, 14-15; Romans 16:17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4200" dirty="0"/>
              <a:t>Endorsement of false teachers, </a:t>
            </a:r>
            <a:r>
              <a:rPr lang="en-US" sz="4200" i="1" dirty="0"/>
              <a:t>2 John 9-11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03E971-6159-4FAB-AAD4-569BB7840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9812" y="6555676"/>
            <a:ext cx="838201" cy="27622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013F82-EE5E-44EE-A61D-E31C6657F26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5" name="Picture 2" descr="A picture containing object, drawing&#10;&#10;Description automatically generated">
            <a:extLst>
              <a:ext uri="{FF2B5EF4-FFF2-40B4-BE49-F238E27FC236}">
                <a16:creationId xmlns:a16="http://schemas.microsoft.com/office/drawing/2014/main" id="{11FB91F6-E233-42E8-A36D-B3639709B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8" y="6422065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64166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0DAF7-26C0-4363-9063-139620A74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615" y="2514600"/>
            <a:ext cx="8687334" cy="2362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6000" dirty="0"/>
              <a:t>Unity in Christ Remains Possible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B56BA9-21A9-4C62-972D-A2675C102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5213" y="5181600"/>
            <a:ext cx="9372599" cy="838201"/>
          </a:xfrm>
        </p:spPr>
        <p:txBody>
          <a:bodyPr>
            <a:noAutofit/>
          </a:bodyPr>
          <a:lstStyle/>
          <a:p>
            <a:r>
              <a:rPr lang="en-US" sz="4400" i="1" cap="small" dirty="0">
                <a:solidFill>
                  <a:srgbClr val="56C5FF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17:20-21; 1 Corinthians 1:10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168C72-E200-4B8E-B061-771AA22D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9812" y="6477000"/>
            <a:ext cx="838201" cy="276228"/>
          </a:xfrm>
        </p:spPr>
        <p:txBody>
          <a:bodyPr/>
          <a:lstStyle/>
          <a:p>
            <a:fld id="{2A013F82-EE5E-44EE-A61D-E31C6657F26F}" type="slidenum">
              <a:rPr lang="en-US" sz="140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11</a:t>
            </a:fld>
            <a:endParaRPr lang="en-US" sz="1400" dirty="0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pic>
        <p:nvPicPr>
          <p:cNvPr id="5" name="Picture 2" descr="A picture containing object, drawing&#10;&#10;Description automatically generated">
            <a:extLst>
              <a:ext uri="{FF2B5EF4-FFF2-40B4-BE49-F238E27FC236}">
                <a16:creationId xmlns:a16="http://schemas.microsoft.com/office/drawing/2014/main" id="{4FF7EA75-651A-47A5-9F1F-6A3C89839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8" y="6422065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8315045"/>
      </p:ext>
    </p:extLst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89012" y="381000"/>
            <a:ext cx="10286999" cy="1828800"/>
          </a:xfrm>
        </p:spPr>
        <p:txBody>
          <a:bodyPr>
            <a:noAutofit/>
          </a:bodyPr>
          <a:lstStyle/>
          <a:p>
            <a:r>
              <a:rPr lang="en-US" sz="6000" b="1" dirty="0"/>
              <a:t>Speak the Same Thing</a:t>
            </a:r>
            <a:br>
              <a:rPr lang="en-US" sz="6000" b="1" dirty="0"/>
            </a:br>
            <a:r>
              <a:rPr lang="en-US" sz="4800" i="1" cap="small" dirty="0"/>
              <a:t>(1 Corinthians 1:10)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6612" y="2590800"/>
            <a:ext cx="10820400" cy="35814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400" dirty="0"/>
              <a:t>Word of the cross, </a:t>
            </a:r>
            <a:r>
              <a:rPr lang="en-US" sz="4400" i="1" dirty="0"/>
              <a:t>1 Corinthians 1:18</a:t>
            </a:r>
          </a:p>
          <a:p>
            <a:pPr>
              <a:lnSpc>
                <a:spcPct val="100000"/>
              </a:lnSpc>
            </a:pPr>
            <a:r>
              <a:rPr lang="en-US" sz="4400" dirty="0"/>
              <a:t>The word of the apostles (</a:t>
            </a:r>
            <a:r>
              <a:rPr lang="en-US" sz="4400" i="1" dirty="0"/>
              <a:t>John 17:20</a:t>
            </a:r>
            <a:r>
              <a:rPr lang="en-US" sz="4400" dirty="0"/>
              <a:t>)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4200" dirty="0"/>
              <a:t>Unity is built on revealed truth – the mind </a:t>
            </a:r>
            <a:br>
              <a:rPr lang="en-US" sz="4200" dirty="0"/>
            </a:br>
            <a:r>
              <a:rPr lang="en-US" sz="4200" dirty="0"/>
              <a:t>of Christ, </a:t>
            </a:r>
            <a:r>
              <a:rPr lang="en-US" sz="4200" i="1" dirty="0"/>
              <a:t>1 Corinthians 2:16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03E971-6159-4FAB-AAD4-569BB7840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9812" y="6555676"/>
            <a:ext cx="838201" cy="27622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013F82-EE5E-44EE-A61D-E31C6657F26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5" name="Picture 2" descr="A picture containing object, drawing&#10;&#10;Description automatically generated">
            <a:extLst>
              <a:ext uri="{FF2B5EF4-FFF2-40B4-BE49-F238E27FC236}">
                <a16:creationId xmlns:a16="http://schemas.microsoft.com/office/drawing/2014/main" id="{11FB91F6-E233-42E8-A36D-B3639709B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8" y="6422065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96441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6612" y="381000"/>
            <a:ext cx="10439399" cy="1828800"/>
          </a:xfrm>
        </p:spPr>
        <p:txBody>
          <a:bodyPr>
            <a:noAutofit/>
          </a:bodyPr>
          <a:lstStyle/>
          <a:p>
            <a:r>
              <a:rPr lang="en-US" sz="5400" b="1" dirty="0"/>
              <a:t>Same Mind and Same Judgment</a:t>
            </a:r>
            <a:br>
              <a:rPr lang="en-US" sz="6000" b="1" dirty="0"/>
            </a:br>
            <a:r>
              <a:rPr lang="en-US" sz="4800" i="1" cap="small" dirty="0"/>
              <a:t>(1 Corinthians 1:10)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6612" y="2667000"/>
            <a:ext cx="10820400" cy="35814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400" u="sng" dirty="0"/>
              <a:t>Mind</a:t>
            </a:r>
            <a:r>
              <a:rPr lang="en-US" sz="4400" dirty="0"/>
              <a:t>: Attitudes of unity, </a:t>
            </a:r>
            <a:r>
              <a:rPr lang="en-US" sz="4400" i="1" dirty="0"/>
              <a:t>Ephesians 4:2-3</a:t>
            </a:r>
          </a:p>
          <a:p>
            <a:pPr>
              <a:lnSpc>
                <a:spcPct val="100000"/>
              </a:lnSpc>
            </a:pPr>
            <a:r>
              <a:rPr lang="en-US" sz="4400" u="sng" dirty="0"/>
              <a:t>Judgment</a:t>
            </a:r>
            <a:r>
              <a:rPr lang="en-US" sz="4400" dirty="0"/>
              <a:t>: Purpose (will), </a:t>
            </a:r>
            <a:r>
              <a:rPr lang="en-US" sz="4400" i="1" dirty="0"/>
              <a:t>Philippians 1:9-11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4200" dirty="0"/>
              <a:t>Agree in truth, respect personal liberties, and always exalt Christ</a:t>
            </a:r>
            <a:endParaRPr lang="en-US" sz="4200" i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03E971-6159-4FAB-AAD4-569BB7840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9812" y="6555676"/>
            <a:ext cx="838201" cy="27622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013F82-EE5E-44EE-A61D-E31C6657F26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5" name="Picture 2" descr="A picture containing object, drawing&#10;&#10;Description automatically generated">
            <a:extLst>
              <a:ext uri="{FF2B5EF4-FFF2-40B4-BE49-F238E27FC236}">
                <a16:creationId xmlns:a16="http://schemas.microsoft.com/office/drawing/2014/main" id="{11FB91F6-E233-42E8-A36D-B3639709B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8" y="6422065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87328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6612" y="609600"/>
            <a:ext cx="10439399" cy="1676400"/>
          </a:xfrm>
        </p:spPr>
        <p:txBody>
          <a:bodyPr>
            <a:noAutofit/>
          </a:bodyPr>
          <a:lstStyle/>
          <a:p>
            <a:r>
              <a:rPr lang="en-US" sz="6000" b="1" dirty="0"/>
              <a:t>Requires Constant Diligence</a:t>
            </a:r>
            <a:br>
              <a:rPr lang="en-US" sz="6000" b="1" dirty="0"/>
            </a:br>
            <a:r>
              <a:rPr lang="en-US" sz="4800" i="1" cap="small" dirty="0"/>
              <a:t>(Ephesians 4:3)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6612" y="2743200"/>
            <a:ext cx="10820400" cy="3505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400" dirty="0"/>
              <a:t>Attitudes of unity, </a:t>
            </a:r>
            <a:r>
              <a:rPr lang="en-US" sz="4400" i="1" dirty="0"/>
              <a:t>Ephesians 4:1-3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400" dirty="0"/>
              <a:t>Standard for unity, </a:t>
            </a:r>
            <a:r>
              <a:rPr lang="en-US" sz="4400" i="1" dirty="0"/>
              <a:t>Ephesians 4:4-6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400" dirty="0"/>
              <a:t>Christ’s heart--Christ’s word--Christ’s authority, </a:t>
            </a:r>
            <a:r>
              <a:rPr lang="en-US" sz="4400" i="1" dirty="0"/>
              <a:t>Colossians 3:12-17</a:t>
            </a:r>
            <a:endParaRPr lang="en-US" sz="4200" i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03E971-6159-4FAB-AAD4-569BB7840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9812" y="6555676"/>
            <a:ext cx="838201" cy="27622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013F82-EE5E-44EE-A61D-E31C6657F26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5" name="Picture 2" descr="A picture containing object, drawing&#10;&#10;Description automatically generated">
            <a:extLst>
              <a:ext uri="{FF2B5EF4-FFF2-40B4-BE49-F238E27FC236}">
                <a16:creationId xmlns:a16="http://schemas.microsoft.com/office/drawing/2014/main" id="{11FB91F6-E233-42E8-A36D-B3639709B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8" y="6422065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88621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89012" y="381000"/>
            <a:ext cx="10286999" cy="1219200"/>
          </a:xfrm>
        </p:spPr>
        <p:txBody>
          <a:bodyPr>
            <a:noAutofit/>
          </a:bodyPr>
          <a:lstStyle/>
          <a:p>
            <a:r>
              <a:rPr lang="en-US" sz="6000" b="1" dirty="0"/>
              <a:t>Different Churches of Christ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89012" y="1981199"/>
            <a:ext cx="10439400" cy="444086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400" dirty="0"/>
              <a:t>Different attitudes toward Scriptures</a:t>
            </a:r>
          </a:p>
          <a:p>
            <a:pPr lvl="1">
              <a:lnSpc>
                <a:spcPct val="100000"/>
              </a:lnSpc>
            </a:pPr>
            <a:r>
              <a:rPr lang="en-US" sz="4000" dirty="0"/>
              <a:t>Silence (prohibitive or permissive?)</a:t>
            </a:r>
          </a:p>
          <a:p>
            <a:pPr>
              <a:lnSpc>
                <a:spcPct val="100000"/>
              </a:lnSpc>
            </a:pPr>
            <a:r>
              <a:rPr lang="en-US" sz="4400" dirty="0"/>
              <a:t>Different applications of Scriptures</a:t>
            </a:r>
          </a:p>
          <a:p>
            <a:pPr lvl="1">
              <a:lnSpc>
                <a:spcPct val="100000"/>
              </a:lnSpc>
            </a:pPr>
            <a:r>
              <a:rPr lang="en-US" sz="4000" dirty="0"/>
              <a:t>How to establish and apply Bible authority</a:t>
            </a:r>
          </a:p>
          <a:p>
            <a:pPr>
              <a:lnSpc>
                <a:spcPct val="100000"/>
              </a:lnSpc>
            </a:pPr>
            <a:r>
              <a:rPr lang="en-US" sz="4400" dirty="0"/>
              <a:t>Innovations of worship, organization, work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03E971-6159-4FAB-AAD4-569BB7840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9812" y="6555676"/>
            <a:ext cx="838201" cy="27622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013F82-EE5E-44EE-A61D-E31C6657F26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5" name="Picture 2" descr="A picture containing object, drawing&#10;&#10;Description automatically generated">
            <a:extLst>
              <a:ext uri="{FF2B5EF4-FFF2-40B4-BE49-F238E27FC236}">
                <a16:creationId xmlns:a16="http://schemas.microsoft.com/office/drawing/2014/main" id="{11FB91F6-E233-42E8-A36D-B3639709B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8" y="6422065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72268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0DAF7-26C0-4363-9063-139620A74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615" y="2514600"/>
            <a:ext cx="8687334" cy="2286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6000" dirty="0"/>
              <a:t>Intrusion of Error into Local Churches of Christ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B56BA9-21A9-4C62-972D-A2675C102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5213" y="5181600"/>
            <a:ext cx="9372599" cy="838201"/>
          </a:xfrm>
        </p:spPr>
        <p:txBody>
          <a:bodyPr>
            <a:noAutofit/>
          </a:bodyPr>
          <a:lstStyle/>
          <a:p>
            <a:r>
              <a:rPr lang="en-US" sz="4400" i="1" cap="small" dirty="0">
                <a:solidFill>
                  <a:srgbClr val="56C5FF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Galatians 1:6-7; 5:7; 2 Timothy 1:13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168C72-E200-4B8E-B061-771AA22D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9812" y="6477000"/>
            <a:ext cx="838201" cy="276228"/>
          </a:xfrm>
        </p:spPr>
        <p:txBody>
          <a:bodyPr/>
          <a:lstStyle/>
          <a:p>
            <a:fld id="{2A013F82-EE5E-44EE-A61D-E31C6657F26F}" type="slidenum">
              <a:rPr lang="en-US" sz="140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3</a:t>
            </a:fld>
            <a:endParaRPr lang="en-US" sz="1400" dirty="0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pic>
        <p:nvPicPr>
          <p:cNvPr id="5" name="Picture 2" descr="A picture containing object, drawing&#10;&#10;Description automatically generated">
            <a:extLst>
              <a:ext uri="{FF2B5EF4-FFF2-40B4-BE49-F238E27FC236}">
                <a16:creationId xmlns:a16="http://schemas.microsoft.com/office/drawing/2014/main" id="{C8924F36-50DB-456A-8AAA-0B81A3573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8" y="6422065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1354921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84212" y="381000"/>
            <a:ext cx="10896600" cy="990600"/>
          </a:xfrm>
        </p:spPr>
        <p:txBody>
          <a:bodyPr>
            <a:noAutofit/>
          </a:bodyPr>
          <a:lstStyle/>
          <a:p>
            <a:r>
              <a:rPr lang="en-US" sz="5600" b="1" cap="small" dirty="0"/>
              <a:t>Distort Pattern of Organization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84212" y="1676400"/>
            <a:ext cx="10896600" cy="474566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400" dirty="0"/>
              <a:t>Patterns minimized and rejected, </a:t>
            </a:r>
            <a:r>
              <a:rPr lang="en-US" sz="4400" i="1" dirty="0"/>
              <a:t>Acts 14:23; Philippians 1:1; 1 Peter 5:2</a:t>
            </a:r>
          </a:p>
          <a:p>
            <a:pPr lvl="1">
              <a:lnSpc>
                <a:spcPct val="100000"/>
              </a:lnSpc>
            </a:pPr>
            <a:r>
              <a:rPr lang="en-US" sz="4000" u="sng" dirty="0"/>
              <a:t>New Testament</a:t>
            </a:r>
            <a:r>
              <a:rPr lang="en-US" sz="4000" dirty="0"/>
              <a:t>: Independent congregations functioned concurrently </a:t>
            </a:r>
            <a:r>
              <a:rPr lang="en-US" sz="4000" i="1" dirty="0"/>
              <a:t>(2 Cor. 8:1-2; 1 Cor. 16:2)</a:t>
            </a:r>
          </a:p>
          <a:p>
            <a:pPr lvl="1">
              <a:lnSpc>
                <a:spcPct val="100000"/>
              </a:lnSpc>
            </a:pPr>
            <a:r>
              <a:rPr lang="en-US" sz="4000" u="sng" dirty="0"/>
              <a:t>Now</a:t>
            </a:r>
            <a:r>
              <a:rPr lang="en-US" sz="4000" dirty="0"/>
              <a:t>: Centralization of churches</a:t>
            </a:r>
          </a:p>
          <a:p>
            <a:pPr>
              <a:lnSpc>
                <a:spcPct val="100000"/>
              </a:lnSpc>
            </a:pPr>
            <a:r>
              <a:rPr lang="en-US" sz="4400" dirty="0"/>
              <a:t>By what authority? </a:t>
            </a:r>
            <a:r>
              <a:rPr lang="en-US" sz="4400" i="1" dirty="0"/>
              <a:t>Matthew 21:23</a:t>
            </a:r>
            <a:endParaRPr lang="en-US" sz="4800" i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03E971-6159-4FAB-AAD4-569BB7840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9812" y="6555676"/>
            <a:ext cx="838201" cy="27622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013F82-EE5E-44EE-A61D-E31C6657F26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5" name="Picture 2" descr="A picture containing object, drawing&#10;&#10;Description automatically generated">
            <a:extLst>
              <a:ext uri="{FF2B5EF4-FFF2-40B4-BE49-F238E27FC236}">
                <a16:creationId xmlns:a16="http://schemas.microsoft.com/office/drawing/2014/main" id="{11FB91F6-E233-42E8-A36D-B3639709B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8" y="6422065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21836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65212" y="381000"/>
            <a:ext cx="10210799" cy="1143000"/>
          </a:xfrm>
        </p:spPr>
        <p:txBody>
          <a:bodyPr>
            <a:noAutofit/>
          </a:bodyPr>
          <a:lstStyle/>
          <a:p>
            <a:r>
              <a:rPr lang="en-US" sz="6000" b="1" cap="small" dirty="0"/>
              <a:t>Added to Pattern of Work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2" y="1856106"/>
            <a:ext cx="10515599" cy="469957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4400" u="sng" dirty="0"/>
              <a:t>New Testament</a:t>
            </a:r>
            <a:r>
              <a:rPr lang="en-US" sz="4400" dirty="0"/>
              <a:t>: Spiritual, </a:t>
            </a:r>
            <a:r>
              <a:rPr lang="en-US" sz="4400" i="1" dirty="0"/>
              <a:t>Ephesians 4:11-12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4400" u="sng" dirty="0"/>
              <a:t>Now</a:t>
            </a:r>
            <a:r>
              <a:rPr lang="en-US" sz="4400" dirty="0"/>
              <a:t>…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4000" dirty="0"/>
              <a:t>Social gospel, </a:t>
            </a:r>
            <a:r>
              <a:rPr lang="en-US" sz="4000" i="1" dirty="0"/>
              <a:t>1 Corinthians 11:21-22, 34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4000" dirty="0"/>
              <a:t>General benevolence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4000" dirty="0"/>
              <a:t>Schools (secular and spiritual)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4000" dirty="0"/>
              <a:t>Recreation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03E971-6159-4FAB-AAD4-569BB7840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9812" y="6555676"/>
            <a:ext cx="838201" cy="27622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013F82-EE5E-44EE-A61D-E31C6657F26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5" name="Picture 2" descr="A picture containing object, drawing&#10;&#10;Description automatically generated">
            <a:extLst>
              <a:ext uri="{FF2B5EF4-FFF2-40B4-BE49-F238E27FC236}">
                <a16:creationId xmlns:a16="http://schemas.microsoft.com/office/drawing/2014/main" id="{11FB91F6-E233-42E8-A36D-B3639709B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8" y="6422065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94273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93"/>
            <a:ext cx="6080526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93"/>
            <a:ext cx="12188823" cy="6856214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40" name="Picture 139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93"/>
            <a:ext cx="12188825" cy="6856214"/>
          </a:xfrm>
          <a:prstGeom prst="rect">
            <a:avLst/>
          </a:prstGeom>
        </p:spPr>
      </p:pic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291" y="1323638"/>
            <a:ext cx="4359908" cy="4210722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 panose="020B0503020204020204" pitchFamily="34" charset="0"/>
              </a:rPr>
              <a:t>NT Pattern:  The Work</a:t>
            </a:r>
            <a:br>
              <a:rPr lang="en-US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 panose="020B0503020204020204" pitchFamily="34" charset="0"/>
              </a:rPr>
            </a:br>
            <a:r>
              <a:rPr lang="en-US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 panose="020B0503020204020204" pitchFamily="34" charset="0"/>
              </a:rPr>
              <a:t>of the Local Church</a:t>
            </a:r>
          </a:p>
        </p:txBody>
      </p:sp>
      <p:sp>
        <p:nvSpPr>
          <p:cNvPr id="1525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694250" y="420523"/>
            <a:ext cx="6080526" cy="6016953"/>
          </a:xfrm>
        </p:spPr>
        <p:txBody>
          <a:bodyPr anchor="ctr">
            <a:noAutofit/>
          </a:bodyPr>
          <a:lstStyle/>
          <a:p>
            <a:pPr eaLnBrk="1" hangingPunct="1">
              <a:defRPr/>
            </a:pPr>
            <a:r>
              <a:rPr lang="en-US" sz="4399" b="1" u="sng" cap="small" dirty="0">
                <a:solidFill>
                  <a:srgbClr val="000000"/>
                </a:solidFill>
                <a:latin typeface="Corbel" panose="020B0503020204020204" pitchFamily="34" charset="0"/>
              </a:rPr>
              <a:t>Preach the gospel</a:t>
            </a:r>
            <a:r>
              <a:rPr lang="en-US" sz="4399" dirty="0">
                <a:solidFill>
                  <a:srgbClr val="000000"/>
                </a:solidFill>
                <a:latin typeface="Corbel" panose="020B0503020204020204" pitchFamily="34" charset="0"/>
              </a:rPr>
              <a:t>, </a:t>
            </a:r>
            <a:br>
              <a:rPr lang="en-US" sz="4399" dirty="0">
                <a:solidFill>
                  <a:srgbClr val="000000"/>
                </a:solidFill>
                <a:latin typeface="Corbel" panose="020B0503020204020204" pitchFamily="34" charset="0"/>
              </a:rPr>
            </a:br>
            <a:r>
              <a:rPr lang="en-US" sz="4399" i="1" dirty="0">
                <a:solidFill>
                  <a:srgbClr val="000000"/>
                </a:solidFill>
                <a:latin typeface="Corbel" panose="020B0503020204020204" pitchFamily="34" charset="0"/>
              </a:rPr>
              <a:t>1 Thess. 1:8; Acts 11:22; Phil. 1:5-7</a:t>
            </a:r>
          </a:p>
          <a:p>
            <a:pPr eaLnBrk="1" hangingPunct="1">
              <a:defRPr/>
            </a:pPr>
            <a:r>
              <a:rPr lang="en-US" sz="4399" b="1" u="sng" cap="small" dirty="0">
                <a:solidFill>
                  <a:srgbClr val="000000"/>
                </a:solidFill>
                <a:latin typeface="Corbel" panose="020B0503020204020204" pitchFamily="34" charset="0"/>
              </a:rPr>
              <a:t>Edify the saints</a:t>
            </a:r>
            <a:r>
              <a:rPr lang="en-US" sz="4399" i="1" dirty="0">
                <a:solidFill>
                  <a:srgbClr val="000000"/>
                </a:solidFill>
                <a:latin typeface="Corbel" panose="020B0503020204020204" pitchFamily="34" charset="0"/>
              </a:rPr>
              <a:t>, 1 Cor. 14:26; Eph. 4:11-12; </a:t>
            </a:r>
            <a:br>
              <a:rPr lang="en-US" sz="4399" i="1" dirty="0">
                <a:solidFill>
                  <a:srgbClr val="000000"/>
                </a:solidFill>
                <a:latin typeface="Corbel" panose="020B0503020204020204" pitchFamily="34" charset="0"/>
              </a:rPr>
            </a:br>
            <a:r>
              <a:rPr lang="en-US" sz="4399" i="1" dirty="0">
                <a:solidFill>
                  <a:srgbClr val="000000"/>
                </a:solidFill>
                <a:latin typeface="Corbel" panose="020B0503020204020204" pitchFamily="34" charset="0"/>
              </a:rPr>
              <a:t>Acts 11:22-26; 13:1-2</a:t>
            </a:r>
          </a:p>
          <a:p>
            <a:pPr eaLnBrk="1" hangingPunct="1">
              <a:defRPr/>
            </a:pPr>
            <a:r>
              <a:rPr lang="en-US" sz="4399" b="1" u="sng" cap="small" dirty="0">
                <a:solidFill>
                  <a:srgbClr val="000000"/>
                </a:solidFill>
                <a:latin typeface="Corbel" panose="020B0503020204020204" pitchFamily="34" charset="0"/>
              </a:rPr>
              <a:t>Relieve needy saints</a:t>
            </a:r>
            <a:r>
              <a:rPr lang="en-US" sz="4399" dirty="0">
                <a:solidFill>
                  <a:srgbClr val="000000"/>
                </a:solidFill>
                <a:latin typeface="Corbel" panose="020B0503020204020204" pitchFamily="34" charset="0"/>
              </a:rPr>
              <a:t>, </a:t>
            </a:r>
            <a:br>
              <a:rPr lang="en-US" sz="4399" dirty="0">
                <a:solidFill>
                  <a:srgbClr val="000000"/>
                </a:solidFill>
                <a:latin typeface="Corbel" panose="020B0503020204020204" pitchFamily="34" charset="0"/>
              </a:rPr>
            </a:br>
            <a:r>
              <a:rPr lang="en-US" sz="4399" i="1" dirty="0">
                <a:solidFill>
                  <a:srgbClr val="000000"/>
                </a:solidFill>
                <a:latin typeface="Corbel" panose="020B0503020204020204" pitchFamily="34" charset="0"/>
              </a:rPr>
              <a:t>Acts 6:1-6; 1 Cor. 16:1; </a:t>
            </a:r>
            <a:br>
              <a:rPr lang="en-US" sz="4399" i="1" dirty="0">
                <a:solidFill>
                  <a:srgbClr val="000000"/>
                </a:solidFill>
                <a:latin typeface="Corbel" panose="020B0503020204020204" pitchFamily="34" charset="0"/>
              </a:rPr>
            </a:br>
            <a:r>
              <a:rPr lang="en-US" sz="4399" i="1" dirty="0">
                <a:solidFill>
                  <a:srgbClr val="000000"/>
                </a:solidFill>
                <a:latin typeface="Corbel" panose="020B0503020204020204" pitchFamily="34" charset="0"/>
              </a:rPr>
              <a:t>2 Cor. 8-9; 1 Tim. 5:16</a:t>
            </a:r>
          </a:p>
        </p:txBody>
      </p:sp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9486" y="6524337"/>
            <a:ext cx="570579" cy="313985"/>
          </a:xfrm>
        </p:spPr>
        <p:txBody>
          <a:bodyPr>
            <a:normAutofit/>
          </a:bodyPr>
          <a:lstStyle/>
          <a:p>
            <a:pPr defTabSz="914126">
              <a:spcAft>
                <a:spcPts val="600"/>
              </a:spcAft>
            </a:pPr>
            <a:fld id="{01D6A2FE-9FE7-4395-ACCE-5790CFACA9A9}" type="slidenum">
              <a:rPr lang="en-US" sz="1400">
                <a:solidFill>
                  <a:schemeClr val="tx1"/>
                </a:solidFill>
                <a:latin typeface="Corbel" panose="020B0503020204020204" pitchFamily="34" charset="0"/>
              </a:rPr>
              <a:pPr defTabSz="914126">
                <a:spcAft>
                  <a:spcPts val="600"/>
                </a:spcAft>
              </a:pPr>
              <a:t>6</a:t>
            </a:fld>
            <a:endParaRPr lang="en-US" sz="14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pic>
        <p:nvPicPr>
          <p:cNvPr id="8" name="Picture 2" descr="A picture containing object, drawing&#10;&#10;Description automatically generated">
            <a:extLst>
              <a:ext uri="{FF2B5EF4-FFF2-40B4-BE49-F238E27FC236}">
                <a16:creationId xmlns:a16="http://schemas.microsoft.com/office/drawing/2014/main" id="{10693FA8-DD4C-46D7-87B1-CF13795CD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8" y="6422065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8012" y="381000"/>
            <a:ext cx="10667999" cy="1066800"/>
          </a:xfrm>
        </p:spPr>
        <p:txBody>
          <a:bodyPr>
            <a:noAutofit/>
          </a:bodyPr>
          <a:lstStyle/>
          <a:p>
            <a:r>
              <a:rPr lang="en-US" sz="6000" b="1" cap="small" dirty="0"/>
              <a:t>Changing Pattern of Worship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08012" y="1752600"/>
            <a:ext cx="11277600" cy="47244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200" u="sng" dirty="0"/>
              <a:t>New Testament</a:t>
            </a:r>
            <a:r>
              <a:rPr lang="en-US" sz="4200" dirty="0"/>
              <a:t>: Homage to God and edify the saints, </a:t>
            </a:r>
            <a:r>
              <a:rPr lang="en-US" sz="4200" i="1" dirty="0"/>
              <a:t>Acts 2:42; 1 Corinthians 14:26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200" u="sng" dirty="0"/>
              <a:t>Now</a:t>
            </a:r>
            <a:r>
              <a:rPr lang="en-US" sz="4200" dirty="0"/>
              <a:t>…</a:t>
            </a:r>
          </a:p>
          <a:p>
            <a:pPr lvl="1">
              <a:lnSpc>
                <a:spcPct val="100000"/>
              </a:lnSpc>
            </a:pPr>
            <a:r>
              <a:rPr lang="en-US" sz="4000" dirty="0"/>
              <a:t>Instrumental music added </a:t>
            </a:r>
            <a:r>
              <a:rPr lang="en-US" sz="4000" i="1" dirty="0"/>
              <a:t>(Eph. 5:19)</a:t>
            </a:r>
          </a:p>
          <a:p>
            <a:pPr lvl="1">
              <a:lnSpc>
                <a:spcPct val="100000"/>
              </a:lnSpc>
            </a:pPr>
            <a:r>
              <a:rPr lang="en-US" sz="4000" dirty="0"/>
              <a:t>Women preachers trained and used </a:t>
            </a:r>
            <a:r>
              <a:rPr lang="en-US" sz="4000" i="1" dirty="0"/>
              <a:t>(1 Tim. 2:12)</a:t>
            </a:r>
          </a:p>
          <a:p>
            <a:pPr lvl="1">
              <a:lnSpc>
                <a:spcPct val="100000"/>
              </a:lnSpc>
            </a:pPr>
            <a:r>
              <a:rPr lang="en-US" sz="4000" dirty="0"/>
              <a:t>Women leaders in worship assemblies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03E971-6159-4FAB-AAD4-569BB7840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9812" y="6555676"/>
            <a:ext cx="838201" cy="27622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013F82-EE5E-44EE-A61D-E31C6657F26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5" name="Picture 2" descr="A picture containing object, drawing&#10;&#10;Description automatically generated">
            <a:extLst>
              <a:ext uri="{FF2B5EF4-FFF2-40B4-BE49-F238E27FC236}">
                <a16:creationId xmlns:a16="http://schemas.microsoft.com/office/drawing/2014/main" id="{11FB91F6-E233-42E8-A36D-B3639709B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8" y="6422065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39489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text&#10;&#10;Description automatically generated">
            <a:extLst>
              <a:ext uri="{FF2B5EF4-FFF2-40B4-BE49-F238E27FC236}">
                <a16:creationId xmlns:a16="http://schemas.microsoft.com/office/drawing/2014/main" id="{07E9526A-48DF-4690-B842-7CF9C6C0D7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93"/>
            <a:ext cx="12188825" cy="6856214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D6BAD695-2B29-4DA8-ADB2-E5D374870204}"/>
              </a:ext>
            </a:extLst>
          </p:cNvPr>
          <p:cNvSpPr/>
          <p:nvPr/>
        </p:nvSpPr>
        <p:spPr>
          <a:xfrm>
            <a:off x="8075612" y="2057400"/>
            <a:ext cx="4038600" cy="3124200"/>
          </a:xfrm>
          <a:prstGeom prst="wedgeRoundRectCallout">
            <a:avLst>
              <a:gd name="adj1" fmla="val -43413"/>
              <a:gd name="adj2" fmla="val -8942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 Directory of Gender Inclusive and Egalitarian Churches of Christ Heritage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E8EEECC8-3DA5-4F44-8A81-F7159CC7EAB3}"/>
              </a:ext>
            </a:extLst>
          </p:cNvPr>
          <p:cNvSpPr/>
          <p:nvPr/>
        </p:nvSpPr>
        <p:spPr>
          <a:xfrm>
            <a:off x="74613" y="1409700"/>
            <a:ext cx="6629400" cy="2209800"/>
          </a:xfrm>
          <a:prstGeom prst="wedgeRoundRectCallout">
            <a:avLst>
              <a:gd name="adj1" fmla="val -3592"/>
              <a:gd name="adj2" fmla="val 986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women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-Public prayer, communion talks,</a:t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  lead singing, read Scripture, preach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-Leadership roles</a:t>
            </a:r>
          </a:p>
        </p:txBody>
      </p:sp>
    </p:spTree>
    <p:extLst>
      <p:ext uri="{BB962C8B-B14F-4D97-AF65-F5344CB8AC3E}">
        <p14:creationId xmlns:p14="http://schemas.microsoft.com/office/powerpoint/2010/main" val="42704079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8012" y="228600"/>
            <a:ext cx="10820400" cy="1066800"/>
          </a:xfrm>
        </p:spPr>
        <p:txBody>
          <a:bodyPr>
            <a:noAutofit/>
          </a:bodyPr>
          <a:lstStyle/>
          <a:p>
            <a:r>
              <a:rPr lang="en-US" sz="5400" b="1" cap="small" dirty="0"/>
              <a:t>Compromised Pattern of Morality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08012" y="1524000"/>
            <a:ext cx="11277600" cy="5181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400" u="sng" dirty="0"/>
              <a:t>New Testament</a:t>
            </a:r>
            <a:r>
              <a:rPr lang="en-US" sz="4400" dirty="0"/>
              <a:t>: Purity, </a:t>
            </a:r>
            <a:r>
              <a:rPr lang="en-US" sz="4400" i="1" dirty="0"/>
              <a:t>Ephesians 5:25-27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400" u="sng" dirty="0"/>
              <a:t>Now</a:t>
            </a:r>
            <a:r>
              <a:rPr lang="en-US" sz="4400" dirty="0"/>
              <a:t>…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4200" dirty="0"/>
              <a:t>Lack of teaching and/or correction </a:t>
            </a:r>
            <a:r>
              <a:rPr lang="en-US" sz="4200" i="1" dirty="0"/>
              <a:t>(1 Cor. 5:1-2)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4200" dirty="0"/>
              <a:t>Worldliness goes untaught and unchallenged…</a:t>
            </a:r>
          </a:p>
          <a:p>
            <a:pPr lvl="2">
              <a:lnSpc>
                <a:spcPct val="100000"/>
              </a:lnSpc>
            </a:pPr>
            <a:r>
              <a:rPr lang="en-US" sz="4000" dirty="0"/>
              <a:t>Immodest clothing, </a:t>
            </a:r>
            <a:r>
              <a:rPr lang="en-US" sz="4000" i="1" dirty="0"/>
              <a:t>1 Timothy 2:9-10</a:t>
            </a:r>
          </a:p>
          <a:p>
            <a:pPr lvl="2">
              <a:lnSpc>
                <a:spcPct val="100000"/>
              </a:lnSpc>
            </a:pPr>
            <a:r>
              <a:rPr lang="en-US" sz="4000" dirty="0"/>
              <a:t>Social drinking, </a:t>
            </a:r>
            <a:r>
              <a:rPr lang="en-US" sz="4000" i="1" dirty="0"/>
              <a:t>1 Peter 4:3</a:t>
            </a:r>
          </a:p>
          <a:p>
            <a:pPr lvl="2">
              <a:lnSpc>
                <a:spcPct val="100000"/>
              </a:lnSpc>
            </a:pPr>
            <a:r>
              <a:rPr lang="en-US" sz="4000" dirty="0"/>
              <a:t>Lewd conduct (dancing), </a:t>
            </a:r>
            <a:r>
              <a:rPr lang="en-US" sz="4000" i="1" dirty="0"/>
              <a:t>Galatians 5:19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03E971-6159-4FAB-AAD4-569BB7840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9812" y="6555676"/>
            <a:ext cx="838201" cy="27622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013F82-EE5E-44EE-A61D-E31C6657F26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5" name="Picture 2" descr="A picture containing object, drawing&#10;&#10;Description automatically generated">
            <a:extLst>
              <a:ext uri="{FF2B5EF4-FFF2-40B4-BE49-F238E27FC236}">
                <a16:creationId xmlns:a16="http://schemas.microsoft.com/office/drawing/2014/main" id="{11FB91F6-E233-42E8-A36D-B3639709B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8" y="6422065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57081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4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168</TotalTime>
  <Words>532</Words>
  <Application>Microsoft Office PowerPoint</Application>
  <PresentationFormat>Custom</PresentationFormat>
  <Paragraphs>79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Corbel</vt:lpstr>
      <vt:lpstr>Digital Blue Tunnel 16x9</vt:lpstr>
      <vt:lpstr>Office Theme</vt:lpstr>
      <vt:lpstr>1_Digital Blue Tunnel 16x9</vt:lpstr>
      <vt:lpstr>Why Are There Different Churches of Christ? (2)</vt:lpstr>
      <vt:lpstr>Different Churches of Christ</vt:lpstr>
      <vt:lpstr>Intrusion of Error into Local Churches of Christ</vt:lpstr>
      <vt:lpstr>Distort Pattern of Organization</vt:lpstr>
      <vt:lpstr>Added to Pattern of Work</vt:lpstr>
      <vt:lpstr>NT Pattern:  The Work of the Local Church</vt:lpstr>
      <vt:lpstr>Changing Pattern of Worship</vt:lpstr>
      <vt:lpstr>PowerPoint Presentation</vt:lpstr>
      <vt:lpstr>Compromised Pattern of Morality</vt:lpstr>
      <vt:lpstr>Ignore Pattern of Fellowship</vt:lpstr>
      <vt:lpstr>Unity in Christ Remains Possible</vt:lpstr>
      <vt:lpstr>Speak the Same Thing (1 Corinthians 1:10)</vt:lpstr>
      <vt:lpstr>Same Mind and Same Judgment (1 Corinthians 1:10)</vt:lpstr>
      <vt:lpstr>Requires Constant Diligence (Ephesians 4:3)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Are There Different Churches of Christ? (2)</dc:title>
  <dc:creator>Joe R Price</dc:creator>
  <cp:lastModifiedBy>Joe R Price</cp:lastModifiedBy>
  <cp:revision>56</cp:revision>
  <dcterms:created xsi:type="dcterms:W3CDTF">2019-12-13T22:44:33Z</dcterms:created>
  <dcterms:modified xsi:type="dcterms:W3CDTF">2019-12-16T00:18:00Z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