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7" r:id="rId6"/>
    <p:sldId id="269" r:id="rId7"/>
    <p:sldId id="270" r:id="rId8"/>
    <p:sldId id="266" r:id="rId9"/>
    <p:sldId id="271" r:id="rId10"/>
    <p:sldId id="272" r:id="rId11"/>
    <p:sldId id="273" r:id="rId12"/>
    <p:sldId id="274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C0C0C0"/>
    <a:srgbClr val="006600"/>
    <a:srgbClr val="008000"/>
    <a:srgbClr val="2C3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654" y="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58"/>
    </p:cViewPr>
  </p:sorter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3/17/2019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3/17/2019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533902A9-7E6E-444D-95C0-0610B125D970}" type="datetime1">
              <a:rPr lang="en-US" smtClean="0"/>
              <a:t>3/17/2019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AF92-E797-4E70-9DBE-7B87768A6D8C}" type="datetime1">
              <a:rPr lang="en-US" smtClean="0"/>
              <a:t>3/17/2019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7A5B9-8D2E-4C00-B3FC-DD253064F047}" type="datetime1">
              <a:rPr lang="en-US" smtClean="0"/>
              <a:t>3/17/2019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E2A5-AB9D-497D-A6E3-D910AD1FA650}" type="datetime1">
              <a:rPr lang="en-US" smtClean="0"/>
              <a:t>3/17/2019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AD548-8CFF-4610-B0EF-AC8012D6F5F1}" type="datetime1">
              <a:rPr lang="en-US" smtClean="0"/>
              <a:t>3/17/2019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0626-D7BF-4460-9F31-E49A9B3FD3F5}" type="datetime1">
              <a:rPr lang="en-US" smtClean="0"/>
              <a:t>3/17/2019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EB0F9-0DBD-42E0-9742-26C8A15A2212}" type="datetime1">
              <a:rPr lang="en-US" smtClean="0"/>
              <a:t>3/17/2019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DAB7D-9223-47C7-90E5-BE579D524736}" type="datetime1">
              <a:rPr lang="en-US" smtClean="0"/>
              <a:t>3/17/2019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8CED6-6703-45D9-BA61-8BD6C3FB5ED4}" type="datetime1">
              <a:rPr lang="en-US" smtClean="0"/>
              <a:t>3/17/2019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F99D-D8D1-459B-9129-76F3F1923D39}" type="datetime1">
              <a:rPr lang="en-US" smtClean="0"/>
              <a:t>3/17/2019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4C54A-C851-434B-A07E-049C8BB6068C}" type="datetime1">
              <a:rPr lang="en-US" smtClean="0"/>
              <a:t>3/17/2019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2F97943-9C91-423D-A6C7-84D396F6630D}" type="datetime1">
              <a:rPr lang="en-US" smtClean="0"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slow">
    <p:circl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04900" y="2292095"/>
            <a:ext cx="5734050" cy="2001126"/>
          </a:xfrm>
        </p:spPr>
        <p:txBody>
          <a:bodyPr anchor="ctr">
            <a:normAutofit/>
          </a:bodyPr>
          <a:lstStyle/>
          <a:p>
            <a:r>
              <a:rPr lang="en-US" sz="6000" dirty="0">
                <a:solidFill>
                  <a:schemeClr val="tx2"/>
                </a:solidFill>
                <a:latin typeface="Candara" panose="020E0502030303020204" pitchFamily="34" charset="0"/>
              </a:rPr>
              <a:t>“Our Gospel”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104900" y="4081347"/>
            <a:ext cx="5734050" cy="143791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400" dirty="0">
                <a:solidFill>
                  <a:schemeClr val="tx2"/>
                </a:solidFill>
                <a:latin typeface="Candara" panose="020E0502030303020204" pitchFamily="34" charset="0"/>
              </a:rPr>
              <a:t>Scripture Reading:</a:t>
            </a:r>
          </a:p>
          <a:p>
            <a:pPr>
              <a:lnSpc>
                <a:spcPct val="100000"/>
              </a:lnSpc>
            </a:pPr>
            <a:r>
              <a:rPr lang="en-US" sz="4400" i="1" dirty="0">
                <a:solidFill>
                  <a:schemeClr val="tx2"/>
                </a:solidFill>
                <a:latin typeface="Candara" panose="020E0502030303020204" pitchFamily="34" charset="0"/>
              </a:rPr>
              <a:t>1 Thessalonians 1:1-7</a:t>
            </a:r>
          </a:p>
        </p:txBody>
      </p:sp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169980-AED4-4A0B-8D3E-046C38642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4" y="6302297"/>
            <a:ext cx="342028" cy="42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p:transition spd="slow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chemeClr val="tx2"/>
                </a:solidFill>
                <a:latin typeface="Candara" panose="020E0502030303020204" pitchFamily="34" charset="0"/>
              </a:rPr>
              <a:t>“Our Gospel”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600199"/>
            <a:ext cx="10130946" cy="503859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5400" dirty="0">
                <a:solidFill>
                  <a:schemeClr val="tx2"/>
                </a:solidFill>
                <a:latin typeface="Candara" panose="020E0502030303020204" pitchFamily="34" charset="0"/>
              </a:rPr>
              <a:t>Revealed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5400" dirty="0">
                <a:solidFill>
                  <a:schemeClr val="tx2"/>
                </a:solidFill>
                <a:latin typeface="Candara" panose="020E0502030303020204" pitchFamily="34" charset="0"/>
              </a:rPr>
              <a:t>Validated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5400" dirty="0">
                <a:solidFill>
                  <a:schemeClr val="tx2"/>
                </a:solidFill>
                <a:latin typeface="Candara" panose="020E0502030303020204" pitchFamily="34" charset="0"/>
              </a:rPr>
              <a:t>Convincing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5400" dirty="0">
                <a:solidFill>
                  <a:schemeClr val="tx2"/>
                </a:solidFill>
                <a:latin typeface="Candara" panose="020E0502030303020204" pitchFamily="34" charset="0"/>
              </a:rPr>
              <a:t>Converting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5400" dirty="0">
                <a:solidFill>
                  <a:schemeClr val="tx2"/>
                </a:solidFill>
                <a:latin typeface="Candara" panose="020E0502030303020204" pitchFamily="34" charset="0"/>
              </a:rPr>
              <a:t>Now, we must preach it! </a:t>
            </a:r>
            <a:r>
              <a:rPr lang="en-US" sz="5400" i="1" dirty="0">
                <a:solidFill>
                  <a:schemeClr val="tx2"/>
                </a:solidFill>
                <a:latin typeface="Candara" panose="020E0502030303020204" pitchFamily="34" charset="0"/>
              </a:rPr>
              <a:t>Acts 8:4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1B79B4-D946-44C2-AFFA-A26717F67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4" y="6302297"/>
            <a:ext cx="342028" cy="42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8F9F45-1F28-49A1-87BF-EE4EBDE93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89995" y="6455363"/>
            <a:ext cx="1791174" cy="365125"/>
          </a:xfrm>
        </p:spPr>
        <p:txBody>
          <a:bodyPr/>
          <a:lstStyle/>
          <a:p>
            <a:fld id="{0FF54DE5-C571-48E8-A5BC-B369434E2F44}" type="slidenum">
              <a:rPr lang="en-US" sz="1400" smtClean="0">
                <a:latin typeface="Candara" panose="020E0502030303020204" pitchFamily="34" charset="0"/>
              </a:rPr>
              <a:t>10</a:t>
            </a:fld>
            <a:endParaRPr lang="en-US" sz="140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23702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Candara" panose="020E0502030303020204" pitchFamily="34" charset="0"/>
              </a:rPr>
              <a:t>The Great Commission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899" y="1600199"/>
            <a:ext cx="10130947" cy="503859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000" dirty="0">
                <a:solidFill>
                  <a:schemeClr val="tx2"/>
                </a:solidFill>
                <a:latin typeface="Candara" panose="020E0502030303020204" pitchFamily="34" charset="0"/>
              </a:rPr>
              <a:t>Go, preach, </a:t>
            </a:r>
            <a:r>
              <a:rPr lang="en-US" sz="4000" i="1" dirty="0">
                <a:solidFill>
                  <a:schemeClr val="tx2"/>
                </a:solidFill>
                <a:latin typeface="Candara" panose="020E0502030303020204" pitchFamily="34" charset="0"/>
              </a:rPr>
              <a:t>Mark 16:15-16; Matthew 28:19-20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000" dirty="0">
                <a:solidFill>
                  <a:schemeClr val="tx2"/>
                </a:solidFill>
                <a:latin typeface="Candara" panose="020E0502030303020204" pitchFamily="34" charset="0"/>
              </a:rPr>
              <a:t>Obeyed, </a:t>
            </a:r>
            <a:r>
              <a:rPr lang="en-US" sz="4000" i="1" dirty="0">
                <a:solidFill>
                  <a:schemeClr val="tx2"/>
                </a:solidFill>
                <a:latin typeface="Candara" panose="020E0502030303020204" pitchFamily="34" charset="0"/>
              </a:rPr>
              <a:t>Acts 2:42; 1 Cor. 1:17 (Acts 17:1-4)</a:t>
            </a:r>
          </a:p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4000" dirty="0">
                <a:solidFill>
                  <a:schemeClr val="tx2"/>
                </a:solidFill>
                <a:latin typeface="Candara" panose="020E0502030303020204" pitchFamily="34" charset="0"/>
              </a:rPr>
              <a:t>“For our gospel did not come to you in </a:t>
            </a:r>
            <a:r>
              <a:rPr lang="en-US" sz="4000" b="1" dirty="0">
                <a:solidFill>
                  <a:schemeClr val="tx2"/>
                </a:solidFill>
                <a:latin typeface="Candara" panose="020E0502030303020204" pitchFamily="34" charset="0"/>
              </a:rPr>
              <a:t>word</a:t>
            </a:r>
            <a:r>
              <a:rPr lang="en-US" sz="4000" dirty="0">
                <a:solidFill>
                  <a:schemeClr val="tx2"/>
                </a:solidFill>
                <a:latin typeface="Candara" panose="020E0502030303020204" pitchFamily="34" charset="0"/>
              </a:rPr>
              <a:t> only, but also in </a:t>
            </a:r>
            <a:r>
              <a:rPr lang="en-US" sz="4000" b="1" dirty="0">
                <a:solidFill>
                  <a:schemeClr val="tx2"/>
                </a:solidFill>
                <a:latin typeface="Candara" panose="020E0502030303020204" pitchFamily="34" charset="0"/>
              </a:rPr>
              <a:t>power</a:t>
            </a:r>
            <a:r>
              <a:rPr lang="en-US" sz="4000" dirty="0">
                <a:solidFill>
                  <a:schemeClr val="tx2"/>
                </a:solidFill>
                <a:latin typeface="Candara" panose="020E0502030303020204" pitchFamily="34" charset="0"/>
              </a:rPr>
              <a:t>, and in the </a:t>
            </a:r>
            <a:r>
              <a:rPr lang="en-US" sz="4000" b="1" dirty="0">
                <a:solidFill>
                  <a:schemeClr val="tx2"/>
                </a:solidFill>
                <a:latin typeface="Candara" panose="020E0502030303020204" pitchFamily="34" charset="0"/>
              </a:rPr>
              <a:t>Holy Spirit </a:t>
            </a:r>
            <a:r>
              <a:rPr lang="en-US" sz="4000" dirty="0">
                <a:solidFill>
                  <a:schemeClr val="tx2"/>
                </a:solidFill>
                <a:latin typeface="Candara" panose="020E0502030303020204" pitchFamily="34" charset="0"/>
              </a:rPr>
              <a:t>and in much </a:t>
            </a:r>
            <a:r>
              <a:rPr lang="en-US" sz="4000" b="1" dirty="0">
                <a:solidFill>
                  <a:schemeClr val="tx2"/>
                </a:solidFill>
                <a:latin typeface="Candara" panose="020E0502030303020204" pitchFamily="34" charset="0"/>
              </a:rPr>
              <a:t>assurance</a:t>
            </a:r>
            <a:r>
              <a:rPr lang="en-US" sz="4000" dirty="0">
                <a:solidFill>
                  <a:schemeClr val="tx2"/>
                </a:solidFill>
                <a:latin typeface="Candara" panose="020E0502030303020204" pitchFamily="34" charset="0"/>
              </a:rPr>
              <a:t>, as you know what kind of men we were among you for your sake.” </a:t>
            </a:r>
            <a:br>
              <a:rPr lang="en-US" sz="4000" dirty="0">
                <a:solidFill>
                  <a:schemeClr val="tx2"/>
                </a:solidFill>
                <a:latin typeface="Candara" panose="020E0502030303020204" pitchFamily="34" charset="0"/>
              </a:rPr>
            </a:br>
            <a:r>
              <a:rPr lang="en-US" sz="4000" i="1" dirty="0">
                <a:solidFill>
                  <a:schemeClr val="tx2"/>
                </a:solidFill>
                <a:latin typeface="Candara" panose="020E0502030303020204" pitchFamily="34" charset="0"/>
              </a:rPr>
              <a:t>(1 Thessalonians 1:5)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4000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1B79B4-D946-44C2-AFFA-A26717F67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4" y="6302297"/>
            <a:ext cx="342028" cy="42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8F9F45-1F28-49A1-87BF-EE4EBDE93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89995" y="6455363"/>
            <a:ext cx="1791174" cy="365125"/>
          </a:xfrm>
        </p:spPr>
        <p:txBody>
          <a:bodyPr/>
          <a:lstStyle/>
          <a:p>
            <a:fld id="{0FF54DE5-C571-48E8-A5BC-B369434E2F44}" type="slidenum">
              <a:rPr lang="en-US" sz="1400" smtClean="0">
                <a:latin typeface="Candara" panose="020E0502030303020204" pitchFamily="34" charset="0"/>
              </a:rPr>
              <a:t>2</a:t>
            </a:fld>
            <a:endParaRPr lang="en-US" sz="140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Candara" panose="020E0502030303020204" pitchFamily="34" charset="0"/>
              </a:rPr>
              <a:t>Follow Apostles to Follow Jesus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40076" y="1866378"/>
            <a:ext cx="9847023" cy="390812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400" dirty="0">
                <a:solidFill>
                  <a:schemeClr val="tx2"/>
                </a:solidFill>
                <a:latin typeface="Candara" panose="020E0502030303020204" pitchFamily="34" charset="0"/>
              </a:rPr>
              <a:t>Followers of us, </a:t>
            </a:r>
            <a:r>
              <a:rPr lang="en-US" sz="4400" i="1" dirty="0">
                <a:solidFill>
                  <a:schemeClr val="tx2"/>
                </a:solidFill>
                <a:latin typeface="Candara" panose="020E0502030303020204" pitchFamily="34" charset="0"/>
              </a:rPr>
              <a:t>1 Thess. 1:6; John 13:20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400" dirty="0">
                <a:solidFill>
                  <a:schemeClr val="tx2"/>
                </a:solidFill>
                <a:latin typeface="Candara" panose="020E0502030303020204" pitchFamily="34" charset="0"/>
              </a:rPr>
              <a:t>Preached Jesus, not themselves, </a:t>
            </a:r>
            <a:br>
              <a:rPr lang="en-US" sz="4400" dirty="0">
                <a:solidFill>
                  <a:schemeClr val="tx2"/>
                </a:solidFill>
                <a:latin typeface="Candara" panose="020E0502030303020204" pitchFamily="34" charset="0"/>
              </a:rPr>
            </a:br>
            <a:r>
              <a:rPr lang="en-US" sz="4400" i="1" dirty="0">
                <a:solidFill>
                  <a:schemeClr val="tx2"/>
                </a:solidFill>
                <a:latin typeface="Candara" panose="020E0502030303020204" pitchFamily="34" charset="0"/>
              </a:rPr>
              <a:t>2 Cor. 4:3-5 (1:19); Colossians 1:28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400" dirty="0">
                <a:solidFill>
                  <a:schemeClr val="tx2"/>
                </a:solidFill>
                <a:latin typeface="Candara" panose="020E0502030303020204" pitchFamily="34" charset="0"/>
              </a:rPr>
              <a:t>Continue steadfastly in the apostles’ teaching, </a:t>
            </a:r>
            <a:r>
              <a:rPr lang="en-US" sz="4400" i="1" dirty="0">
                <a:solidFill>
                  <a:schemeClr val="tx2"/>
                </a:solidFill>
                <a:latin typeface="Candara" panose="020E0502030303020204" pitchFamily="34" charset="0"/>
              </a:rPr>
              <a:t>Acts 2:42</a:t>
            </a:r>
            <a:endParaRPr lang="en-US" sz="4400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1B79B4-D946-44C2-AFFA-A26717F67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4" y="6302297"/>
            <a:ext cx="342028" cy="42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8F9F45-1F28-49A1-87BF-EE4EBDE93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89995" y="6455363"/>
            <a:ext cx="1791174" cy="365125"/>
          </a:xfrm>
        </p:spPr>
        <p:txBody>
          <a:bodyPr/>
          <a:lstStyle/>
          <a:p>
            <a:fld id="{0FF54DE5-C571-48E8-A5BC-B369434E2F44}" type="slidenum">
              <a:rPr lang="en-US" sz="1400" smtClean="0">
                <a:latin typeface="Candara" panose="020E0502030303020204" pitchFamily="34" charset="0"/>
              </a:rPr>
              <a:t>3</a:t>
            </a:fld>
            <a:endParaRPr lang="en-US" sz="140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93752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Candara" panose="020E0502030303020204" pitchFamily="34" charset="0"/>
              </a:rPr>
              <a:t>Follow Apostles to Follow Jesus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40076" y="1791221"/>
            <a:ext cx="9847023" cy="45110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400" b="1" i="1" dirty="0">
                <a:solidFill>
                  <a:schemeClr val="tx2"/>
                </a:solidFill>
                <a:latin typeface="Candara" panose="020E0502030303020204" pitchFamily="34" charset="0"/>
              </a:rPr>
              <a:t>“Our gospel” </a:t>
            </a:r>
            <a:r>
              <a:rPr lang="en-US" sz="4400" dirty="0">
                <a:solidFill>
                  <a:schemeClr val="tx2"/>
                </a:solidFill>
                <a:latin typeface="Candara" panose="020E0502030303020204" pitchFamily="34" charset="0"/>
              </a:rPr>
              <a:t>preached by the apostles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4000" dirty="0">
                <a:solidFill>
                  <a:schemeClr val="tx2"/>
                </a:solidFill>
                <a:latin typeface="Candara" panose="020E0502030303020204" pitchFamily="34" charset="0"/>
              </a:rPr>
              <a:t>Not “church of Christ” gospel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4000" dirty="0">
                <a:solidFill>
                  <a:schemeClr val="tx2"/>
                </a:solidFill>
                <a:latin typeface="Candara" panose="020E0502030303020204" pitchFamily="34" charset="0"/>
              </a:rPr>
              <a:t>Not my gospel and not your gospel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4000" dirty="0">
                <a:solidFill>
                  <a:schemeClr val="tx2"/>
                </a:solidFill>
                <a:latin typeface="Candara" panose="020E0502030303020204" pitchFamily="34" charset="0"/>
              </a:rPr>
              <a:t>Their gospel produces </a:t>
            </a:r>
            <a:r>
              <a:rPr lang="en-US" sz="4000" u="sng" dirty="0">
                <a:solidFill>
                  <a:schemeClr val="tx2"/>
                </a:solidFill>
                <a:latin typeface="Candara" panose="020E0502030303020204" pitchFamily="34" charset="0"/>
              </a:rPr>
              <a:t>faith</a:t>
            </a:r>
            <a:r>
              <a:rPr lang="en-US" sz="4000" dirty="0">
                <a:solidFill>
                  <a:schemeClr val="tx2"/>
                </a:solidFill>
                <a:latin typeface="Candara" panose="020E0502030303020204" pitchFamily="34" charset="0"/>
              </a:rPr>
              <a:t>, ignites </a:t>
            </a:r>
            <a:r>
              <a:rPr lang="en-US" sz="4000" u="sng" dirty="0">
                <a:solidFill>
                  <a:schemeClr val="tx2"/>
                </a:solidFill>
                <a:latin typeface="Candara" panose="020E0502030303020204" pitchFamily="34" charset="0"/>
              </a:rPr>
              <a:t>love</a:t>
            </a:r>
            <a:r>
              <a:rPr lang="en-US" sz="4000" dirty="0">
                <a:solidFill>
                  <a:schemeClr val="tx2"/>
                </a:solidFill>
                <a:latin typeface="Candara" panose="020E0502030303020204" pitchFamily="34" charset="0"/>
              </a:rPr>
              <a:t> and secures </a:t>
            </a:r>
            <a:r>
              <a:rPr lang="en-US" sz="4000" u="sng" dirty="0">
                <a:solidFill>
                  <a:schemeClr val="tx2"/>
                </a:solidFill>
                <a:latin typeface="Candara" panose="020E0502030303020204" pitchFamily="34" charset="0"/>
              </a:rPr>
              <a:t>hope</a:t>
            </a:r>
            <a:r>
              <a:rPr lang="en-US" sz="4000" dirty="0">
                <a:solidFill>
                  <a:schemeClr val="tx2"/>
                </a:solidFill>
                <a:latin typeface="Candara" panose="020E0502030303020204" pitchFamily="34" charset="0"/>
              </a:rPr>
              <a:t>, </a:t>
            </a:r>
            <a:r>
              <a:rPr lang="en-US" sz="4000" i="1" dirty="0">
                <a:solidFill>
                  <a:schemeClr val="tx2"/>
                </a:solidFill>
                <a:latin typeface="Candara" panose="020E0502030303020204" pitchFamily="34" charset="0"/>
              </a:rPr>
              <a:t>1 Thessalonians 1:3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1B79B4-D946-44C2-AFFA-A26717F67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4" y="6302297"/>
            <a:ext cx="342028" cy="42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8F9F45-1F28-49A1-87BF-EE4EBDE93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89995" y="6455363"/>
            <a:ext cx="1791174" cy="365125"/>
          </a:xfrm>
        </p:spPr>
        <p:txBody>
          <a:bodyPr/>
          <a:lstStyle/>
          <a:p>
            <a:fld id="{0FF54DE5-C571-48E8-A5BC-B369434E2F44}" type="slidenum">
              <a:rPr lang="en-US" sz="1400" smtClean="0">
                <a:latin typeface="Candara" panose="020E0502030303020204" pitchFamily="34" charset="0"/>
              </a:rPr>
              <a:t>4</a:t>
            </a:fld>
            <a:endParaRPr lang="en-US" sz="140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97319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Candara" panose="020E0502030303020204" pitchFamily="34" charset="0"/>
              </a:rPr>
              <a:t>A Revealed Gospel </a:t>
            </a:r>
            <a:r>
              <a:rPr lang="en-US" sz="4800" b="1" dirty="0">
                <a:solidFill>
                  <a:schemeClr val="tx2"/>
                </a:solidFill>
                <a:latin typeface="Candara" panose="020E0502030303020204" pitchFamily="34" charset="0"/>
              </a:rPr>
              <a:t>(“in word”)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2041" y="1556902"/>
            <a:ext cx="5732326" cy="5060515"/>
          </a:xfrm>
        </p:spPr>
        <p:txBody>
          <a:bodyPr>
            <a:normAutofit/>
          </a:bodyPr>
          <a:lstStyle/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000" i="1" dirty="0">
                <a:solidFill>
                  <a:schemeClr val="tx2"/>
                </a:solidFill>
                <a:latin typeface="Candara" panose="020E0502030303020204" pitchFamily="34" charset="0"/>
              </a:rPr>
              <a:t>John 16:13; Ephesians 3:3-5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2"/>
                </a:solidFill>
                <a:latin typeface="Candara" panose="020E0502030303020204" pitchFamily="34" charset="0"/>
              </a:rPr>
              <a:t>Word of God, </a:t>
            </a:r>
            <a:r>
              <a:rPr lang="en-US" sz="4000" i="1" dirty="0">
                <a:solidFill>
                  <a:schemeClr val="tx2"/>
                </a:solidFill>
                <a:latin typeface="Candara" panose="020E0502030303020204" pitchFamily="34" charset="0"/>
              </a:rPr>
              <a:t>1 Thess. 2:13 (4); 2 Cor. 4:7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2"/>
                </a:solidFill>
                <a:latin typeface="Candara" panose="020E0502030303020204" pitchFamily="34" charset="0"/>
              </a:rPr>
              <a:t>Spoken and written, </a:t>
            </a:r>
            <a:br>
              <a:rPr lang="en-US" sz="4000" dirty="0">
                <a:solidFill>
                  <a:schemeClr val="tx2"/>
                </a:solidFill>
                <a:latin typeface="Candara" panose="020E0502030303020204" pitchFamily="34" charset="0"/>
              </a:rPr>
            </a:br>
            <a:r>
              <a:rPr lang="en-US" sz="4000" i="1" dirty="0">
                <a:solidFill>
                  <a:schemeClr val="tx2"/>
                </a:solidFill>
                <a:latin typeface="Candara" panose="020E0502030303020204" pitchFamily="34" charset="0"/>
              </a:rPr>
              <a:t>2 Thess. 2:15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2"/>
                </a:solidFill>
                <a:latin typeface="Candara" panose="020E0502030303020204" pitchFamily="34" charset="0"/>
              </a:rPr>
              <a:t>Commands of the Lord, </a:t>
            </a:r>
            <a:br>
              <a:rPr lang="en-US" sz="4000" dirty="0">
                <a:solidFill>
                  <a:schemeClr val="tx2"/>
                </a:solidFill>
                <a:latin typeface="Candara" panose="020E0502030303020204" pitchFamily="34" charset="0"/>
              </a:rPr>
            </a:br>
            <a:r>
              <a:rPr lang="en-US" sz="4000" i="1" dirty="0">
                <a:solidFill>
                  <a:schemeClr val="tx2"/>
                </a:solidFill>
                <a:latin typeface="Candara" panose="020E0502030303020204" pitchFamily="34" charset="0"/>
              </a:rPr>
              <a:t>1 Cor. 14:37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F1E0C1-612A-4FBA-BBD7-2FDB32A4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71182" y="6434855"/>
            <a:ext cx="1828800" cy="365125"/>
          </a:xfrm>
        </p:spPr>
        <p:txBody>
          <a:bodyPr/>
          <a:lstStyle/>
          <a:p>
            <a:fld id="{0FF54DE5-C571-48E8-A5BC-B369434E2F44}" type="slidenum">
              <a:rPr lang="en-US" sz="1400" smtClean="0">
                <a:latin typeface="Candara" panose="020E0502030303020204" pitchFamily="34" charset="0"/>
              </a:rPr>
              <a:t>5</a:t>
            </a:fld>
            <a:endParaRPr lang="en-US" sz="1400" dirty="0">
              <a:latin typeface="Candara" panose="020E0502030303020204" pitchFamily="34" charset="0"/>
            </a:endParaRP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0BE90526-26D4-4E01-A7A7-341DBE4E939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9" r="10419"/>
          <a:stretch>
            <a:fillRect/>
          </a:stretch>
        </p:blipFill>
        <p:spPr>
          <a:xfrm>
            <a:off x="7156190" y="1917792"/>
            <a:ext cx="4251286" cy="3022416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4CD290A-BF88-4117-946D-A840EA9CB4BC}"/>
              </a:ext>
            </a:extLst>
          </p:cNvPr>
          <p:cNvSpPr/>
          <p:nvPr/>
        </p:nvSpPr>
        <p:spPr>
          <a:xfrm>
            <a:off x="7691493" y="5084233"/>
            <a:ext cx="31806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i="1" cap="none" spc="0" dirty="0">
                <a:ln/>
                <a:solidFill>
                  <a:srgbClr val="C00000"/>
                </a:solidFill>
                <a:effectLst/>
                <a:latin typeface="Candara" panose="020E0502030303020204" pitchFamily="34" charset="0"/>
              </a:rPr>
              <a:t>Acts 17:11-12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EB10035-520E-45A6-91A0-A4D5D5DCA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4" y="6302297"/>
            <a:ext cx="342028" cy="42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Candara" panose="020E0502030303020204" pitchFamily="34" charset="0"/>
              </a:rPr>
              <a:t>A Validated Gospel </a:t>
            </a:r>
            <a:r>
              <a:rPr lang="en-US" sz="4800" b="1" dirty="0">
                <a:solidFill>
                  <a:schemeClr val="tx2"/>
                </a:solidFill>
                <a:latin typeface="Candara" panose="020E0502030303020204" pitchFamily="34" charset="0"/>
              </a:rPr>
              <a:t>(“in power”)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741118"/>
            <a:ext cx="6435767" cy="4876299"/>
          </a:xfrm>
        </p:spPr>
        <p:txBody>
          <a:bodyPr>
            <a:normAutofit/>
          </a:bodyPr>
          <a:lstStyle/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2"/>
                </a:solidFill>
                <a:latin typeface="Candara" panose="020E0502030303020204" pitchFamily="34" charset="0"/>
              </a:rPr>
              <a:t>Holy Spirit confirming signs </a:t>
            </a:r>
            <a:r>
              <a:rPr lang="en-US" sz="4000" i="1" dirty="0">
                <a:solidFill>
                  <a:schemeClr val="tx2"/>
                </a:solidFill>
                <a:latin typeface="Candara" panose="020E0502030303020204" pitchFamily="34" charset="0"/>
              </a:rPr>
              <a:t>Mark 16:20; Hebrews 2:3-4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2"/>
                </a:solidFill>
                <a:latin typeface="Candara" panose="020E0502030303020204" pitchFamily="34" charset="0"/>
              </a:rPr>
              <a:t>Authenticated, trustworthy </a:t>
            </a:r>
            <a:r>
              <a:rPr lang="en-US" sz="4000" i="1" dirty="0">
                <a:solidFill>
                  <a:schemeClr val="tx2"/>
                </a:solidFill>
                <a:latin typeface="Candara" panose="020E0502030303020204" pitchFamily="34" charset="0"/>
              </a:rPr>
              <a:t>Acts 14:1-3</a:t>
            </a:r>
          </a:p>
          <a:p>
            <a:pPr marL="631825" lvl="1" indent="-174625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tx2"/>
                </a:solidFill>
                <a:latin typeface="Candara" panose="020E0502030303020204" pitchFamily="34" charset="0"/>
              </a:rPr>
              <a:t>Certified gospel</a:t>
            </a:r>
            <a:endParaRPr lang="en-US" sz="3800" i="1" dirty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2"/>
                </a:solidFill>
                <a:latin typeface="Candara" panose="020E0502030303020204" pitchFamily="34" charset="0"/>
              </a:rPr>
              <a:t>Power to save, </a:t>
            </a:r>
            <a:r>
              <a:rPr lang="en-US" sz="4000" i="1" dirty="0">
                <a:solidFill>
                  <a:schemeClr val="tx2"/>
                </a:solidFill>
                <a:latin typeface="Candara" panose="020E0502030303020204" pitchFamily="34" charset="0"/>
              </a:rPr>
              <a:t>1 Cor. 1:23-24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F1E0C1-612A-4FBA-BBD7-2FDB32A4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71182" y="6434855"/>
            <a:ext cx="1828800" cy="365125"/>
          </a:xfrm>
        </p:spPr>
        <p:txBody>
          <a:bodyPr/>
          <a:lstStyle/>
          <a:p>
            <a:fld id="{0FF54DE5-C571-48E8-A5BC-B369434E2F44}" type="slidenum">
              <a:rPr lang="en-US" sz="1400" smtClean="0">
                <a:latin typeface="Candara" panose="020E0502030303020204" pitchFamily="34" charset="0"/>
              </a:rPr>
              <a:t>6</a:t>
            </a:fld>
            <a:endParaRPr lang="en-US" sz="1400" dirty="0">
              <a:latin typeface="Candara" panose="020E0502030303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CD290A-BF88-4117-946D-A840EA9CB4BC}"/>
              </a:ext>
            </a:extLst>
          </p:cNvPr>
          <p:cNvSpPr/>
          <p:nvPr/>
        </p:nvSpPr>
        <p:spPr>
          <a:xfrm>
            <a:off x="7671165" y="4731929"/>
            <a:ext cx="41905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i="1" cap="none" spc="0" dirty="0">
                <a:ln/>
                <a:solidFill>
                  <a:srgbClr val="2C3894"/>
                </a:solidFill>
                <a:effectLst/>
                <a:latin typeface="Candara" panose="020E0502030303020204" pitchFamily="34" charset="0"/>
              </a:rPr>
              <a:t>Galatians 1:11-12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EB10035-520E-45A6-91A0-A4D5D5DCA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4" y="6302297"/>
            <a:ext cx="342028" cy="42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pic>
        <p:nvPicPr>
          <p:cNvPr id="8" name="Picture Placeholder 7" descr="A close up of a sign&#10;&#10;Description automatically generated">
            <a:extLst>
              <a:ext uri="{FF2B5EF4-FFF2-40B4-BE49-F238E27FC236}">
                <a16:creationId xmlns:a16="http://schemas.microsoft.com/office/drawing/2014/main" id="{B4EE0BF5-F50E-46BA-8751-ED5F6D078DE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2" r="3102"/>
          <a:stretch>
            <a:fillRect/>
          </a:stretch>
        </p:blipFill>
        <p:spPr>
          <a:xfrm>
            <a:off x="7991343" y="2167002"/>
            <a:ext cx="3550216" cy="2523996"/>
          </a:xfrm>
        </p:spPr>
      </p:pic>
    </p:spTree>
    <p:extLst>
      <p:ext uri="{BB962C8B-B14F-4D97-AF65-F5344CB8AC3E}">
        <p14:creationId xmlns:p14="http://schemas.microsoft.com/office/powerpoint/2010/main" val="320529300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Candara" panose="020E0502030303020204" pitchFamily="34" charset="0"/>
              </a:rPr>
              <a:t>A Convincing Gospel </a:t>
            </a:r>
            <a:r>
              <a:rPr lang="en-US" sz="4400" b="1" dirty="0">
                <a:solidFill>
                  <a:schemeClr val="tx2"/>
                </a:solidFill>
                <a:latin typeface="Candara" panose="020E0502030303020204" pitchFamily="34" charset="0"/>
              </a:rPr>
              <a:t>(“much assurance”)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899" y="1556902"/>
            <a:ext cx="6260405" cy="5060515"/>
          </a:xfrm>
        </p:spPr>
        <p:txBody>
          <a:bodyPr>
            <a:normAutofit/>
          </a:bodyPr>
          <a:lstStyle/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2"/>
                </a:solidFill>
                <a:latin typeface="Candara" panose="020E0502030303020204" pitchFamily="34" charset="0"/>
              </a:rPr>
              <a:t>Secure your faith, </a:t>
            </a:r>
            <a:r>
              <a:rPr lang="en-US" sz="4000" i="1" dirty="0">
                <a:solidFill>
                  <a:schemeClr val="tx2"/>
                </a:solidFill>
                <a:latin typeface="Candara" panose="020E0502030303020204" pitchFamily="34" charset="0"/>
              </a:rPr>
              <a:t>1 Cor. 2:4-5</a:t>
            </a:r>
          </a:p>
          <a:p>
            <a:pPr marL="631825" lvl="1" indent="-174625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/>
                </a:solidFill>
                <a:latin typeface="Candara" panose="020E0502030303020204" pitchFamily="34" charset="0"/>
              </a:rPr>
              <a:t>Source (God)</a:t>
            </a:r>
          </a:p>
          <a:p>
            <a:pPr marL="631825" lvl="1" indent="-174625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/>
                </a:solidFill>
                <a:latin typeface="Candara" panose="020E0502030303020204" pitchFamily="34" charset="0"/>
              </a:rPr>
              <a:t>Service (apostles)</a:t>
            </a:r>
          </a:p>
          <a:p>
            <a:pPr marL="631825" lvl="1" indent="-174625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/>
                </a:solidFill>
                <a:latin typeface="Candara" panose="020E0502030303020204" pitchFamily="34" charset="0"/>
              </a:rPr>
              <a:t>Outcome (establish you)</a:t>
            </a:r>
            <a:endParaRPr lang="en-US" sz="3800" i="1" dirty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2"/>
                </a:solidFill>
                <a:latin typeface="Candara" panose="020E0502030303020204" pitchFamily="34" charset="0"/>
              </a:rPr>
              <a:t>Nature of the gospel is to save, strengthen and secure us in the faith</a:t>
            </a:r>
            <a:endParaRPr lang="en-US" sz="4000" i="1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F1E0C1-612A-4FBA-BBD7-2FDB32A4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71182" y="6434855"/>
            <a:ext cx="1828800" cy="365125"/>
          </a:xfrm>
        </p:spPr>
        <p:txBody>
          <a:bodyPr/>
          <a:lstStyle/>
          <a:p>
            <a:fld id="{0FF54DE5-C571-48E8-A5BC-B369434E2F44}" type="slidenum">
              <a:rPr lang="en-US" sz="1400" smtClean="0">
                <a:latin typeface="Candara" panose="020E0502030303020204" pitchFamily="34" charset="0"/>
              </a:rPr>
              <a:t>7</a:t>
            </a:fld>
            <a:endParaRPr lang="en-US" sz="1400" dirty="0">
              <a:latin typeface="Candara" panose="020E0502030303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CD290A-BF88-4117-946D-A840EA9CB4BC}"/>
              </a:ext>
            </a:extLst>
          </p:cNvPr>
          <p:cNvSpPr/>
          <p:nvPr/>
        </p:nvSpPr>
        <p:spPr>
          <a:xfrm>
            <a:off x="7591236" y="5019280"/>
            <a:ext cx="36567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i="1" cap="none" spc="0" dirty="0">
                <a:ln/>
                <a:solidFill>
                  <a:srgbClr val="006600"/>
                </a:solidFill>
                <a:effectLst/>
                <a:latin typeface="Candara" panose="020E0502030303020204" pitchFamily="34" charset="0"/>
              </a:rPr>
              <a:t>Romans 16:25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EB10035-520E-45A6-91A0-A4D5D5DCA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4" y="6302297"/>
            <a:ext cx="342028" cy="42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1F79F7F2-CD6A-44EC-8205-870460961AA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9" r="10439"/>
          <a:stretch>
            <a:fillRect/>
          </a:stretch>
        </p:blipFill>
        <p:spPr>
          <a:xfrm>
            <a:off x="7640974" y="2164486"/>
            <a:ext cx="3557294" cy="2529028"/>
          </a:xfrm>
        </p:spPr>
      </p:pic>
    </p:spTree>
    <p:extLst>
      <p:ext uri="{BB962C8B-B14F-4D97-AF65-F5344CB8AC3E}">
        <p14:creationId xmlns:p14="http://schemas.microsoft.com/office/powerpoint/2010/main" val="336351733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Candara" panose="020E0502030303020204" pitchFamily="34" charset="0"/>
              </a:rPr>
              <a:t>A Convincing Gospel </a:t>
            </a:r>
            <a:r>
              <a:rPr lang="en-US" sz="4400" b="1" dirty="0">
                <a:solidFill>
                  <a:schemeClr val="tx2"/>
                </a:solidFill>
                <a:latin typeface="Candara" panose="020E0502030303020204" pitchFamily="34" charset="0"/>
              </a:rPr>
              <a:t>(“much assurance”)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753644"/>
            <a:ext cx="6360612" cy="4863773"/>
          </a:xfrm>
        </p:spPr>
        <p:txBody>
          <a:bodyPr>
            <a:normAutofit/>
          </a:bodyPr>
          <a:lstStyle/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2"/>
                </a:solidFill>
                <a:latin typeface="Candara" panose="020E0502030303020204" pitchFamily="34" charset="0"/>
              </a:rPr>
              <a:t>Gospel is made up of:</a:t>
            </a:r>
          </a:p>
          <a:p>
            <a:pPr marL="514350" lvl="1" indent="-22701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2"/>
                </a:solidFill>
                <a:latin typeface="Candara" panose="020E0502030303020204" pitchFamily="34" charset="0"/>
              </a:rPr>
              <a:t>Facts, </a:t>
            </a:r>
            <a:r>
              <a:rPr lang="en-US" sz="4000" i="1" dirty="0">
                <a:solidFill>
                  <a:schemeClr val="tx2"/>
                </a:solidFill>
                <a:latin typeface="Candara" panose="020E0502030303020204" pitchFamily="34" charset="0"/>
              </a:rPr>
              <a:t>1 Cor. 15:1-4</a:t>
            </a:r>
          </a:p>
          <a:p>
            <a:pPr marL="514350" lvl="1" indent="-227013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2"/>
                </a:solidFill>
                <a:latin typeface="Candara" panose="020E0502030303020204" pitchFamily="34" charset="0"/>
              </a:rPr>
              <a:t>Commands, </a:t>
            </a:r>
            <a:r>
              <a:rPr lang="en-US" sz="4000" i="1" dirty="0">
                <a:solidFill>
                  <a:schemeClr val="tx2"/>
                </a:solidFill>
                <a:latin typeface="Candara" panose="020E0502030303020204" pitchFamily="34" charset="0"/>
              </a:rPr>
              <a:t>2 Thess. 1:8</a:t>
            </a:r>
          </a:p>
          <a:p>
            <a:pPr marL="514350" lvl="1" indent="-227013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2"/>
                </a:solidFill>
                <a:latin typeface="Candara" panose="020E0502030303020204" pitchFamily="34" charset="0"/>
              </a:rPr>
              <a:t>Promises, </a:t>
            </a:r>
            <a:r>
              <a:rPr lang="en-US" sz="4000" i="1" dirty="0">
                <a:solidFill>
                  <a:schemeClr val="tx2"/>
                </a:solidFill>
                <a:latin typeface="Candara" panose="020E0502030303020204" pitchFamily="34" charset="0"/>
              </a:rPr>
              <a:t>Ephesians 3:6 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2"/>
                </a:solidFill>
                <a:latin typeface="Candara" panose="020E0502030303020204" pitchFamily="34" charset="0"/>
              </a:rPr>
              <a:t>Living faithfully secures us in Christ</a:t>
            </a:r>
            <a:endParaRPr lang="en-US" sz="4400" i="1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F1E0C1-612A-4FBA-BBD7-2FDB32A4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71182" y="6434855"/>
            <a:ext cx="1828800" cy="365125"/>
          </a:xfrm>
        </p:spPr>
        <p:txBody>
          <a:bodyPr/>
          <a:lstStyle/>
          <a:p>
            <a:fld id="{0FF54DE5-C571-48E8-A5BC-B369434E2F44}" type="slidenum">
              <a:rPr lang="en-US" sz="1400" smtClean="0">
                <a:latin typeface="Candara" panose="020E0502030303020204" pitchFamily="34" charset="0"/>
              </a:rPr>
              <a:t>8</a:t>
            </a:fld>
            <a:endParaRPr lang="en-US" sz="1400" dirty="0">
              <a:latin typeface="Candara" panose="020E0502030303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CD290A-BF88-4117-946D-A840EA9CB4BC}"/>
              </a:ext>
            </a:extLst>
          </p:cNvPr>
          <p:cNvSpPr/>
          <p:nvPr/>
        </p:nvSpPr>
        <p:spPr>
          <a:xfrm>
            <a:off x="7723482" y="4941521"/>
            <a:ext cx="33922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i="1" cap="none" spc="0" dirty="0">
                <a:ln/>
                <a:solidFill>
                  <a:srgbClr val="006600"/>
                </a:solidFill>
                <a:effectLst/>
                <a:latin typeface="Candara" panose="020E0502030303020204" pitchFamily="34" charset="0"/>
              </a:rPr>
              <a:t>1 Thess. 1:3-4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EB10035-520E-45A6-91A0-A4D5D5DCA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4" y="6302297"/>
            <a:ext cx="342028" cy="42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1F79F7F2-CD6A-44EC-8205-870460961AA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9" r="10439"/>
          <a:stretch>
            <a:fillRect/>
          </a:stretch>
        </p:blipFill>
        <p:spPr>
          <a:xfrm>
            <a:off x="7640973" y="2164485"/>
            <a:ext cx="3557294" cy="2529028"/>
          </a:xfrm>
        </p:spPr>
      </p:pic>
    </p:spTree>
    <p:extLst>
      <p:ext uri="{BB962C8B-B14F-4D97-AF65-F5344CB8AC3E}">
        <p14:creationId xmlns:p14="http://schemas.microsoft.com/office/powerpoint/2010/main" val="191300889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76200"/>
            <a:ext cx="10256207" cy="1096962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Candara" panose="020E0502030303020204" pitchFamily="34" charset="0"/>
              </a:rPr>
              <a:t>A Converting Gospel </a:t>
            </a:r>
            <a:r>
              <a:rPr lang="en-US" sz="4400" b="1" dirty="0">
                <a:solidFill>
                  <a:schemeClr val="tx2"/>
                </a:solidFill>
                <a:latin typeface="Candara" panose="020E0502030303020204" pitchFamily="34" charset="0"/>
              </a:rPr>
              <a:t>(“…kind of men…”)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65962"/>
            <a:ext cx="6360612" cy="4768893"/>
          </a:xfrm>
        </p:spPr>
        <p:txBody>
          <a:bodyPr>
            <a:normAutofit/>
          </a:bodyPr>
          <a:lstStyle/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2"/>
                </a:solidFill>
                <a:latin typeface="Candara" panose="020E0502030303020204" pitchFamily="34" charset="0"/>
              </a:rPr>
              <a:t>Became followers, </a:t>
            </a:r>
            <a:br>
              <a:rPr lang="en-US" sz="4400" dirty="0">
                <a:solidFill>
                  <a:schemeClr val="tx2"/>
                </a:solidFill>
                <a:latin typeface="Candara" panose="020E0502030303020204" pitchFamily="34" charset="0"/>
              </a:rPr>
            </a:br>
            <a:r>
              <a:rPr lang="en-US" sz="4400" i="1" dirty="0">
                <a:solidFill>
                  <a:schemeClr val="tx2"/>
                </a:solidFill>
                <a:latin typeface="Candara" panose="020E0502030303020204" pitchFamily="34" charset="0"/>
              </a:rPr>
              <a:t>1 Thess. 1:5-6 </a:t>
            </a:r>
          </a:p>
          <a:p>
            <a:pPr marL="631825" lvl="1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2"/>
                </a:solidFill>
                <a:latin typeface="Candara" panose="020E0502030303020204" pitchFamily="34" charset="0"/>
              </a:rPr>
              <a:t>Gospel changed Paul, </a:t>
            </a:r>
            <a:br>
              <a:rPr lang="en-US" sz="4000" dirty="0">
                <a:solidFill>
                  <a:schemeClr val="tx2"/>
                </a:solidFill>
                <a:latin typeface="Candara" panose="020E0502030303020204" pitchFamily="34" charset="0"/>
              </a:rPr>
            </a:br>
            <a:r>
              <a:rPr lang="en-US" sz="4000" i="1" dirty="0">
                <a:solidFill>
                  <a:schemeClr val="tx2"/>
                </a:solidFill>
                <a:latin typeface="Candara" panose="020E0502030303020204" pitchFamily="34" charset="0"/>
              </a:rPr>
              <a:t>1 Tim. 1:13-15 ; Gal. 1:13-16</a:t>
            </a:r>
          </a:p>
          <a:p>
            <a:pPr marL="631825" lvl="1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2"/>
                </a:solidFill>
                <a:latin typeface="Candara" panose="020E0502030303020204" pitchFamily="34" charset="0"/>
              </a:rPr>
              <a:t>Has changed us, </a:t>
            </a:r>
            <a:r>
              <a:rPr lang="en-US" sz="4000" i="1" dirty="0">
                <a:solidFill>
                  <a:schemeClr val="tx2"/>
                </a:solidFill>
                <a:latin typeface="Candara" panose="020E0502030303020204" pitchFamily="34" charset="0"/>
              </a:rPr>
              <a:t>Titus 3:3</a:t>
            </a:r>
          </a:p>
          <a:p>
            <a:pPr marL="631825" lvl="1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2"/>
                </a:solidFill>
                <a:latin typeface="Candara" panose="020E0502030303020204" pitchFamily="34" charset="0"/>
              </a:rPr>
              <a:t>Will change others, </a:t>
            </a:r>
            <a:br>
              <a:rPr lang="en-US" sz="4000" dirty="0">
                <a:solidFill>
                  <a:schemeClr val="tx2"/>
                </a:solidFill>
                <a:latin typeface="Candara" panose="020E0502030303020204" pitchFamily="34" charset="0"/>
              </a:rPr>
            </a:br>
            <a:r>
              <a:rPr lang="en-US" sz="4000" i="1" dirty="0">
                <a:solidFill>
                  <a:schemeClr val="tx2"/>
                </a:solidFill>
                <a:latin typeface="Candara" panose="020E0502030303020204" pitchFamily="34" charset="0"/>
              </a:rPr>
              <a:t>Ephesians 2:11-13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F1E0C1-612A-4FBA-BBD7-2FDB32A4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71182" y="6434855"/>
            <a:ext cx="1828800" cy="365125"/>
          </a:xfrm>
        </p:spPr>
        <p:txBody>
          <a:bodyPr/>
          <a:lstStyle/>
          <a:p>
            <a:fld id="{0FF54DE5-C571-48E8-A5BC-B369434E2F44}" type="slidenum">
              <a:rPr lang="en-US" sz="1400" smtClean="0">
                <a:latin typeface="Candara" panose="020E0502030303020204" pitchFamily="34" charset="0"/>
              </a:rPr>
              <a:t>9</a:t>
            </a:fld>
            <a:endParaRPr lang="en-US" sz="1400" dirty="0">
              <a:latin typeface="Candara" panose="020E0502030303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CD290A-BF88-4117-946D-A840EA9CB4BC}"/>
              </a:ext>
            </a:extLst>
          </p:cNvPr>
          <p:cNvSpPr/>
          <p:nvPr/>
        </p:nvSpPr>
        <p:spPr>
          <a:xfrm>
            <a:off x="7897748" y="5005972"/>
            <a:ext cx="317907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i="1" cap="none" spc="0" dirty="0">
                <a:ln/>
                <a:solidFill>
                  <a:srgbClr val="7030A0"/>
                </a:solidFill>
                <a:effectLst/>
                <a:latin typeface="Candara" panose="020E0502030303020204" pitchFamily="34" charset="0"/>
              </a:rPr>
              <a:t>Romans 6:4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EB10035-520E-45A6-91A0-A4D5D5DCA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4" y="6302297"/>
            <a:ext cx="342028" cy="42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40E2428E-4272-48C7-91CC-3B81D7016EB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8" r="10298"/>
          <a:stretch>
            <a:fillRect/>
          </a:stretch>
        </p:blipFill>
        <p:spPr>
          <a:xfrm>
            <a:off x="7465512" y="1991637"/>
            <a:ext cx="4043548" cy="2874726"/>
          </a:xfr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47302082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0" grpId="0"/>
    </p:bldLst>
  </p:timing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4873beb7-5857-4685-be1f-d57550cc96cc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235</TotalTime>
  <Words>362</Words>
  <Application>Microsoft Office PowerPoint</Application>
  <PresentationFormat>Widescreen</PresentationFormat>
  <Paragraphs>66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Candara</vt:lpstr>
      <vt:lpstr>Euphemia</vt:lpstr>
      <vt:lpstr>Plantagenet Cherokee</vt:lpstr>
      <vt:lpstr>Wingdings</vt:lpstr>
      <vt:lpstr>Academic Literature 16x9</vt:lpstr>
      <vt:lpstr>“Our Gospel”</vt:lpstr>
      <vt:lpstr>The Great Commission</vt:lpstr>
      <vt:lpstr>Follow Apostles to Follow Jesus</vt:lpstr>
      <vt:lpstr>Follow Apostles to Follow Jesus</vt:lpstr>
      <vt:lpstr>A Revealed Gospel (“in word”)</vt:lpstr>
      <vt:lpstr>A Validated Gospel (“in power”)</vt:lpstr>
      <vt:lpstr>A Convincing Gospel (“much assurance”)</vt:lpstr>
      <vt:lpstr>A Convincing Gospel (“much assurance”)</vt:lpstr>
      <vt:lpstr>A Converting Gospel (“…kind of men…”)</vt:lpstr>
      <vt:lpstr>“Our Gospel”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“Our Gospel”</dc:title>
  <dc:creator>Joe R Price</dc:creator>
  <cp:lastModifiedBy>Joe R Price</cp:lastModifiedBy>
  <cp:revision>63</cp:revision>
  <dcterms:created xsi:type="dcterms:W3CDTF">2019-03-16T16:25:13Z</dcterms:created>
  <dcterms:modified xsi:type="dcterms:W3CDTF">2019-03-17T13:46:59Z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