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259D8-FE99-463A-AC36-DFDD3F041FFB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C4508-1E31-4D21-BCDE-64EE503C0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88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CB1FE-C83F-477A-958B-8889BDBBE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6348B2-B3D9-4E0C-A814-40028B255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C42C5-43B7-4F17-BF4B-D8C05EAD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1BAE-2EDB-4B2A-ABA4-425FEA3AA903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E495D-3268-4159-91DA-D02B769C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3E193-586F-4885-876A-13FBBC62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3BA3-9124-4C94-9282-756277B7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2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7EA5-640E-42B8-8A38-C49A374B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807A7-4FA7-4C7A-977F-0B8CB566F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148E5-9D05-4F39-A5B3-8BC6B0A8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AAB4-4BA0-425B-BE35-32F0C463E23F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1B240-E7E3-4FA5-8D57-16FB6FFF4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32E7-7AE2-4B21-8B11-7CCA4E84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3BA3-9124-4C94-9282-756277B7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6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20DEFE-3171-4602-B408-CC8ED49F4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3B993-A9C4-47DE-AE87-B8A57526B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BBDDA-EBCF-4E51-802D-2BBDD24B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BDC6-D727-4F88-9DD2-1668CA4F07F9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F8978-269C-422B-BB59-258300B51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84825-6AD0-42E4-91B8-9292B3D6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3BA3-9124-4C94-9282-756277B7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62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185D-6819-474B-9E4B-7EC5BC96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9767C-3663-4199-9063-363831CAE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C4E7B-CF1B-41AF-84EC-4911E881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4B04-C117-48D0-99E3-1AF00E3BE089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E1BFB-05D6-4228-B781-30361B43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6C349-E597-47A1-A0E7-E811D8D2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3BA3-9124-4C94-9282-756277B7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97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A9AE-3A81-45AC-8C15-679450FC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6F669-E98C-4BA1-8B4F-5583AD56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34505-8E21-4D3D-AC32-159F7E35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96FA-1927-43D4-A6E8-FAA27BFCE4FC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49394-91A0-4FA9-B680-79FB2F67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FA2FF-DDF6-40F7-9F37-8C989D6F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3BA3-9124-4C94-9282-756277B7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EC3F-8FC7-46FB-91A9-DABB30B4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2B893-12AB-405F-9010-0A3C0E364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5DD66-E8BE-48FC-8202-3EFB93520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66047-B3BA-4D63-889D-C9CF76C5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8458-4FC0-41D1-8BF9-2D2EA76440F9}" type="datetime1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30EE3-ECC1-48A5-9D0B-3A818D0A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70AB3-2933-4FE0-BD16-4F11996B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3BA3-9124-4C94-9282-756277B7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69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1F2AA-1B3E-4DD4-880C-FC1987331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D4B07-CFEB-4DCC-B6F0-6D0453706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7670E-50C2-4381-B5A8-308E9C810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87494-9D6D-4DFF-990D-507979EF3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3B4E6-29BB-4BFB-B05B-836813BB3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CCE80-78F0-467B-B381-C3F2EEE8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2862-5489-4A2E-81EE-8D239EC45433}" type="datetime1">
              <a:rPr lang="en-US" smtClean="0"/>
              <a:t>10/15/2017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1E88E6-5A5D-467D-9FF8-D3F3F913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718E9-1302-4041-9E39-A13FA8DD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3BA3-9124-4C94-9282-756277B7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13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D228-1316-49D7-A352-9076DB11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C0509D-84B8-4D45-A66A-7D547CEB6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BD90-DC70-493B-8CAE-373EF50DB17F}" type="datetime1">
              <a:rPr lang="en-US" smtClean="0"/>
              <a:t>10/15/2017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CD645-9BB0-4A2A-84B7-3FB49F65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44E6B-627A-40D9-9718-17CC8C22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3BA3-9124-4C94-9282-756277B7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8B514A-DFE5-4C9E-8704-B341D1F4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3A55-4B65-44E4-918A-77F5EFBA12FE}" type="datetime1">
              <a:rPr lang="en-US" smtClean="0"/>
              <a:t>10/15/2017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74A5D-C940-4551-99AB-6F280B4C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C3C6D-8902-4BEC-AE60-E246EEC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3BA3-9124-4C94-9282-756277B7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636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118C-FCEB-4872-B9F8-1D250A1D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6D007-21C0-49F6-A682-26AECAE2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E0225-95AF-4A6D-9144-E4D150C93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00ED0-4E70-47DA-8EA3-65148269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A1C1-20C4-4CDB-BD54-54B6FF7A1D52}" type="datetime1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C2AC2-7454-4A42-8C8B-0926BC1C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F6904-6060-4053-893D-CC1375D2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3BA3-9124-4C94-9282-756277B7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81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1496-647D-4280-93F2-7B2A5F7D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1CFE4F-8BB9-4B6E-8A61-85B0C7D01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3B87A-5C71-47D3-A893-EDD537374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34A3C-40D8-41E4-BBB5-2DEF71C0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D0D1-F521-4527-9B2C-BB6DBE39D4CE}" type="datetime1">
              <a:rPr lang="en-US" smtClean="0"/>
              <a:t>10/15/2017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2AAD9-7609-4F33-A6AF-DD85A232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BCF89-C326-4962-A780-0E2A81F1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3BA3-9124-4C94-9282-756277B7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48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1E73A4-D682-4796-A6A0-5804650A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5725D-BD8B-451B-BEBC-09A384D69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42B9-8F11-45F1-9C6C-52B8A26F9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B9FB-DD55-42C2-BC30-E88752576AF9}" type="datetime1">
              <a:rPr lang="en-US" smtClean="0"/>
              <a:t>10/15/2017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31247-EF90-41D2-B46A-73180494D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885DC-5829-4864-8817-23FF853F4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33BA3-9124-4C94-9282-756277B7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1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pastorpixel.com/wp-content/uploads/2013/11/jonah_all-01.png">
            <a:extLst>
              <a:ext uri="{FF2B5EF4-FFF2-40B4-BE49-F238E27FC236}">
                <a16:creationId xmlns:a16="http://schemas.microsoft.com/office/drawing/2014/main" id="{8AA997B8-9E12-47AF-8288-837910B34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07" r="26093"/>
          <a:stretch/>
        </p:blipFill>
        <p:spPr bwMode="auto">
          <a:xfrm>
            <a:off x="5913123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7822AFD-A525-413D-B638-E5F4C246F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18" y="2631125"/>
            <a:ext cx="5578213" cy="3223265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sz="3600" b="1" dirty="0"/>
              <a:t>-Tried to run, </a:t>
            </a:r>
            <a:r>
              <a:rPr lang="en-US" sz="3600" b="1" i="1" dirty="0"/>
              <a:t>Jonah 1</a:t>
            </a:r>
            <a:br>
              <a:rPr lang="en-US" sz="3600" b="1" dirty="0"/>
            </a:br>
            <a:r>
              <a:rPr lang="en-US" sz="3600" b="1" dirty="0"/>
              <a:t>-God prepared fish, </a:t>
            </a:r>
            <a:r>
              <a:rPr lang="en-US" sz="3600" b="1" i="1" dirty="0"/>
              <a:t>1:17</a:t>
            </a:r>
            <a:br>
              <a:rPr lang="en-US" sz="3600" b="1" i="1" dirty="0"/>
            </a:br>
            <a:r>
              <a:rPr lang="en-US" sz="3600" b="1" dirty="0"/>
              <a:t>-Jonah obeyed, </a:t>
            </a:r>
            <a:r>
              <a:rPr lang="en-US" sz="3600" b="1" i="1" dirty="0"/>
              <a:t>Jonah 3:2-3</a:t>
            </a:r>
            <a:br>
              <a:rPr lang="en-US" sz="3600" b="1" dirty="0"/>
            </a:br>
            <a:r>
              <a:rPr lang="en-US" sz="3600" b="1" dirty="0"/>
              <a:t>-Sign to the Ninevites, </a:t>
            </a:r>
            <a:br>
              <a:rPr lang="en-US" sz="3600" b="1" dirty="0"/>
            </a:br>
            <a:r>
              <a:rPr lang="en-US" sz="3600" b="1" i="1" dirty="0"/>
              <a:t>Lk. 11:29-30; Matt. 12:38-41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57EF1-B401-48A1-AFC7-2B4AFA06B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18" y="487681"/>
            <a:ext cx="5054106" cy="1499975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/>
              <a:t>Jonah’s Conversion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B2F7A30-4C04-459C-A4CC-9B717AF16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423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B558F58E-93BA-44A3-BCDA-585AFF2E4F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pastorpixel.com/wp-content/uploads/2013/11/jonah_all-01.png">
            <a:extLst>
              <a:ext uri="{FF2B5EF4-FFF2-40B4-BE49-F238E27FC236}">
                <a16:creationId xmlns:a16="http://schemas.microsoft.com/office/drawing/2014/main" id="{8AA997B8-9E12-47AF-8288-837910B34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07" r="26093"/>
          <a:stretch/>
        </p:blipFill>
        <p:spPr bwMode="auto">
          <a:xfrm>
            <a:off x="5913123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BCD0BBC1-A7D4-445D-98AC-95A6A45D8E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7822AFD-A525-413D-B638-E5F4C246F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361" y="2475337"/>
            <a:ext cx="6418790" cy="3758195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400" b="1" dirty="0"/>
              <a:t>-Cannot hide</a:t>
            </a:r>
            <a:br>
              <a:rPr lang="en-US" sz="4400" b="1" dirty="0"/>
            </a:br>
            <a:r>
              <a:rPr lang="en-US" sz="4400" b="1" dirty="0"/>
              <a:t>-Prayer works</a:t>
            </a:r>
            <a:br>
              <a:rPr lang="en-US" sz="4400" b="1" i="1" dirty="0"/>
            </a:br>
            <a:r>
              <a:rPr lang="en-US" sz="4400" b="1" dirty="0"/>
              <a:t>-Trials discipline us</a:t>
            </a:r>
            <a:br>
              <a:rPr lang="en-US" sz="4400" b="1" dirty="0"/>
            </a:br>
            <a:r>
              <a:rPr lang="en-US" sz="4400" b="1" dirty="0"/>
              <a:t>-Salvation is from the Lord</a:t>
            </a:r>
            <a:br>
              <a:rPr lang="en-US" sz="4400" b="1" dirty="0"/>
            </a:br>
            <a:r>
              <a:rPr lang="en-US" sz="4400" b="1" dirty="0"/>
              <a:t>-Obey out of thanksgiving</a:t>
            </a:r>
            <a:endParaRPr lang="en-US" sz="44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57EF1-B401-48A1-AFC7-2B4AFA06B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" y="487681"/>
            <a:ext cx="4983480" cy="1499975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/>
              <a:t>Echoes from the Belly of a Fish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7B2F7A30-4C04-459C-A4CC-9B717AF16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FDEA223-AAF8-497A-96CF-4523545E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975" y="6492875"/>
            <a:ext cx="2743200" cy="365125"/>
          </a:xfrm>
        </p:spPr>
        <p:txBody>
          <a:bodyPr/>
          <a:lstStyle/>
          <a:p>
            <a:fld id="{5E133BA3-9124-4C94-9282-756277B7D6E5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04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CAEFED9-4F36-46F3-AD87-8EB4FB679B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4766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embed.wistia.com/deliveries/274c461c1087753fcdce4d753c7802b307a3219e.jpg?video_still_time=130">
            <a:extLst>
              <a:ext uri="{FF2B5EF4-FFF2-40B4-BE49-F238E27FC236}">
                <a16:creationId xmlns:a16="http://schemas.microsoft.com/office/drawing/2014/main" id="{8EAB2323-F2DF-49DD-91ED-D30517DA3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0"/>
            <a:ext cx="11862435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866921-98A5-4C1B-BFCA-4330EAED4A75}"/>
              </a:ext>
            </a:extLst>
          </p:cNvPr>
          <p:cNvSpPr txBox="1"/>
          <p:nvPr/>
        </p:nvSpPr>
        <p:spPr>
          <a:xfrm>
            <a:off x="9889808" y="211873"/>
            <a:ext cx="21374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ECHOES FROM THE BELLY OF A FISH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D8BE4-B195-46F4-A712-BAE025F479FB}"/>
              </a:ext>
            </a:extLst>
          </p:cNvPr>
          <p:cNvSpPr/>
          <p:nvPr/>
        </p:nvSpPr>
        <p:spPr>
          <a:xfrm>
            <a:off x="6547623" y="658230"/>
            <a:ext cx="21419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Jonah 2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7C404B1A-C91F-44FC-B43F-7C99ADB2A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8F9A-E2C7-4FA9-9600-3E71499C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199" cy="365125"/>
          </a:xfrm>
        </p:spPr>
        <p:txBody>
          <a:bodyPr/>
          <a:lstStyle/>
          <a:p>
            <a:fld id="{5E133BA3-9124-4C94-9282-756277B7D6E5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744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D2C0D6-F6AD-4371-8283-611BD1A6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975" y="6492875"/>
            <a:ext cx="2743200" cy="365125"/>
          </a:xfrm>
        </p:spPr>
        <p:txBody>
          <a:bodyPr/>
          <a:lstStyle/>
          <a:p>
            <a:fld id="{5E133BA3-9124-4C94-9282-756277B7D6E5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80416-D1DC-42D8-B993-A10FCBAE1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8" y="615605"/>
            <a:ext cx="4465982" cy="25121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425CD0E-1A22-432A-A233-416F6CF30D16}"/>
              </a:ext>
            </a:extLst>
          </p:cNvPr>
          <p:cNvSpPr/>
          <p:nvPr/>
        </p:nvSpPr>
        <p:spPr>
          <a:xfrm>
            <a:off x="500063" y="471488"/>
            <a:ext cx="5886450" cy="2656231"/>
          </a:xfrm>
          <a:prstGeom prst="wedgeEllipseCallout">
            <a:avLst>
              <a:gd name="adj1" fmla="val 82322"/>
              <a:gd name="adj2" fmla="val 4946"/>
            </a:avLst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cannot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hide from God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(1:1-3)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069093-7D33-402B-B2AD-95F9606EA6E1}"/>
              </a:ext>
            </a:extLst>
          </p:cNvPr>
          <p:cNvSpPr txBox="1">
            <a:spLocks/>
          </p:cNvSpPr>
          <p:nvPr/>
        </p:nvSpPr>
        <p:spPr>
          <a:xfrm>
            <a:off x="500063" y="3514725"/>
            <a:ext cx="11344275" cy="30718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4400" b="1" dirty="0"/>
              <a:t>Cannot hide our hearts from God</a:t>
            </a:r>
            <a:r>
              <a:rPr lang="en-US" sz="4400" dirty="0"/>
              <a:t>, </a:t>
            </a:r>
            <a:r>
              <a:rPr lang="en-US" sz="4400" i="1" dirty="0"/>
              <a:t>Heb. 4:13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4000" dirty="0"/>
              <a:t>Knows our thoughts, actions and words, </a:t>
            </a:r>
            <a:br>
              <a:rPr lang="en-US" sz="4000" dirty="0"/>
            </a:br>
            <a:r>
              <a:rPr lang="en-US" sz="4000" i="1" dirty="0"/>
              <a:t>Psalm 139:1-4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4000" dirty="0"/>
              <a:t>No hiding place from Him, </a:t>
            </a:r>
            <a:r>
              <a:rPr lang="en-US" sz="4000" i="1" dirty="0"/>
              <a:t>Psalm 139:7-12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en-US" sz="36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6935E5F-9A8A-43D0-9994-958214CE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959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D2C0D6-F6AD-4371-8283-611BD1A6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975" y="6492875"/>
            <a:ext cx="2743200" cy="365125"/>
          </a:xfrm>
        </p:spPr>
        <p:txBody>
          <a:bodyPr/>
          <a:lstStyle/>
          <a:p>
            <a:fld id="{5E133BA3-9124-4C94-9282-756277B7D6E5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80416-D1DC-42D8-B993-A10FCBAE1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8" y="615605"/>
            <a:ext cx="4465982" cy="25121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425CD0E-1A22-432A-A233-416F6CF30D16}"/>
              </a:ext>
            </a:extLst>
          </p:cNvPr>
          <p:cNvSpPr/>
          <p:nvPr/>
        </p:nvSpPr>
        <p:spPr>
          <a:xfrm>
            <a:off x="500063" y="471488"/>
            <a:ext cx="5886450" cy="2656231"/>
          </a:xfrm>
          <a:prstGeom prst="wedgeEllipseCallout">
            <a:avLst>
              <a:gd name="adj1" fmla="val 82322"/>
              <a:gd name="adj2" fmla="val 4946"/>
            </a:avLst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cannot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hide from God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(1:1-3)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069093-7D33-402B-B2AD-95F9606EA6E1}"/>
              </a:ext>
            </a:extLst>
          </p:cNvPr>
          <p:cNvSpPr txBox="1">
            <a:spLocks/>
          </p:cNvSpPr>
          <p:nvPr/>
        </p:nvSpPr>
        <p:spPr>
          <a:xfrm>
            <a:off x="500063" y="3514725"/>
            <a:ext cx="11344275" cy="30718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4400" b="1" dirty="0"/>
              <a:t>Our moment of flight can become our moment of salvation</a:t>
            </a:r>
            <a:endParaRPr lang="en-US" sz="4400" i="1" dirty="0"/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4000" dirty="0"/>
              <a:t>God prepares mercy, </a:t>
            </a:r>
            <a:r>
              <a:rPr lang="en-US" sz="4000" i="1" dirty="0"/>
              <a:t>Jonah 1:17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4000" dirty="0"/>
              <a:t>Prodigal son, </a:t>
            </a:r>
            <a:r>
              <a:rPr lang="en-US" sz="4000" i="1" dirty="0"/>
              <a:t>Luke 15:17-20</a:t>
            </a:r>
            <a:endParaRPr lang="en-US" sz="3600" i="1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6935E5F-9A8A-43D0-9994-958214CE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5027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D2C0D6-F6AD-4371-8283-611BD1A6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975" y="6492875"/>
            <a:ext cx="2743200" cy="365125"/>
          </a:xfrm>
        </p:spPr>
        <p:txBody>
          <a:bodyPr/>
          <a:lstStyle/>
          <a:p>
            <a:fld id="{5E133BA3-9124-4C94-9282-756277B7D6E5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80416-D1DC-42D8-B993-A10FCBAE1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8" y="615605"/>
            <a:ext cx="4465982" cy="25121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425CD0E-1A22-432A-A233-416F6CF30D16}"/>
              </a:ext>
            </a:extLst>
          </p:cNvPr>
          <p:cNvSpPr/>
          <p:nvPr/>
        </p:nvSpPr>
        <p:spPr>
          <a:xfrm>
            <a:off x="500063" y="379142"/>
            <a:ext cx="5889586" cy="2864122"/>
          </a:xfrm>
          <a:prstGeom prst="wedgeEllipseCallout">
            <a:avLst>
              <a:gd name="adj1" fmla="val 76537"/>
              <a:gd name="adj2" fmla="val 6205"/>
            </a:avLst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hears and answers our prayers when we turn our hearts to Him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(2:1-2)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069093-7D33-402B-B2AD-95F9606EA6E1}"/>
              </a:ext>
            </a:extLst>
          </p:cNvPr>
          <p:cNvSpPr txBox="1">
            <a:spLocks/>
          </p:cNvSpPr>
          <p:nvPr/>
        </p:nvSpPr>
        <p:spPr>
          <a:xfrm>
            <a:off x="524107" y="3534937"/>
            <a:ext cx="11320231" cy="30516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dirty="0"/>
              <a:t>Power of penitent prayer</a:t>
            </a:r>
            <a:r>
              <a:rPr lang="en-US" sz="4000" i="1" dirty="0"/>
              <a:t>, Acts 8:22-24; 1 John 1:9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dirty="0"/>
              <a:t>Power of righteous people praying</a:t>
            </a:r>
            <a:r>
              <a:rPr lang="en-US" sz="4000" i="1" dirty="0"/>
              <a:t>, James 5:15-18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dirty="0"/>
              <a:t>God delivers us from sin when we repent and look to Him</a:t>
            </a:r>
            <a:r>
              <a:rPr lang="en-US" sz="4000" dirty="0"/>
              <a:t>, </a:t>
            </a:r>
            <a:r>
              <a:rPr lang="en-US" sz="4000" i="1" dirty="0"/>
              <a:t>Jonah 1:17; 2:4, 6-7</a:t>
            </a:r>
            <a:endParaRPr lang="en-US" sz="4000" b="1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6935E5F-9A8A-43D0-9994-958214CE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2255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D2C0D6-F6AD-4371-8283-611BD1A6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975" y="6492875"/>
            <a:ext cx="2743200" cy="365125"/>
          </a:xfrm>
        </p:spPr>
        <p:txBody>
          <a:bodyPr/>
          <a:lstStyle/>
          <a:p>
            <a:fld id="{5E133BA3-9124-4C94-9282-756277B7D6E5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80416-D1DC-42D8-B993-A10FCBAE1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8" y="615605"/>
            <a:ext cx="4465982" cy="25121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425CD0E-1A22-432A-A233-416F6CF30D16}"/>
              </a:ext>
            </a:extLst>
          </p:cNvPr>
          <p:cNvSpPr/>
          <p:nvPr/>
        </p:nvSpPr>
        <p:spPr>
          <a:xfrm>
            <a:off x="500063" y="379142"/>
            <a:ext cx="5889586" cy="2864122"/>
          </a:xfrm>
          <a:prstGeom prst="wedgeEllipseCallout">
            <a:avLst>
              <a:gd name="adj1" fmla="val 76537"/>
              <a:gd name="adj2" fmla="val 6205"/>
            </a:avLst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disciplines us with trials so we will remember Him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(2:3-7)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069093-7D33-402B-B2AD-95F9606EA6E1}"/>
              </a:ext>
            </a:extLst>
          </p:cNvPr>
          <p:cNvSpPr txBox="1">
            <a:spLocks/>
          </p:cNvSpPr>
          <p:nvPr/>
        </p:nvSpPr>
        <p:spPr>
          <a:xfrm>
            <a:off x="367990" y="3590693"/>
            <a:ext cx="11530361" cy="29958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dirty="0"/>
              <a:t>God uses trials to discipline us</a:t>
            </a:r>
            <a:r>
              <a:rPr lang="en-US" sz="4000" dirty="0"/>
              <a:t>, </a:t>
            </a:r>
            <a:r>
              <a:rPr lang="en-US" sz="4000" i="1" dirty="0"/>
              <a:t>Hebrews 12:3-6, 9-10</a:t>
            </a:r>
            <a:endParaRPr lang="en-US" sz="4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dirty="0"/>
              <a:t>Requires faith to see the blessings of trials</a:t>
            </a:r>
            <a:r>
              <a:rPr lang="en-US" sz="4000" dirty="0"/>
              <a:t>, </a:t>
            </a:r>
            <a:r>
              <a:rPr lang="en-US" sz="4000" i="1" dirty="0"/>
              <a:t>2:6; Hebrews 12:11; 1 Peter 4:12-13, 16 (James 1:2-3)</a:t>
            </a:r>
            <a:endParaRPr lang="en-US" sz="4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Take courage and be strong, </a:t>
            </a:r>
            <a:r>
              <a:rPr lang="en-US" sz="3600" i="1" dirty="0"/>
              <a:t>2 Corinthians 12:8-10</a:t>
            </a:r>
            <a:endParaRPr lang="en-US" sz="36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6935E5F-9A8A-43D0-9994-958214CE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2815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D2C0D6-F6AD-4371-8283-611BD1A6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975" y="6492875"/>
            <a:ext cx="2743200" cy="365125"/>
          </a:xfrm>
        </p:spPr>
        <p:txBody>
          <a:bodyPr/>
          <a:lstStyle/>
          <a:p>
            <a:fld id="{5E133BA3-9124-4C94-9282-756277B7D6E5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80416-D1DC-42D8-B993-A10FCBAE1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8" y="615605"/>
            <a:ext cx="4465982" cy="25121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425CD0E-1A22-432A-A233-416F6CF30D16}"/>
              </a:ext>
            </a:extLst>
          </p:cNvPr>
          <p:cNvSpPr/>
          <p:nvPr/>
        </p:nvSpPr>
        <p:spPr>
          <a:xfrm>
            <a:off x="500063" y="615605"/>
            <a:ext cx="5889586" cy="2428678"/>
          </a:xfrm>
          <a:prstGeom prst="wedgeEllipseCallout">
            <a:avLst>
              <a:gd name="adj1" fmla="val 76537"/>
              <a:gd name="adj2" fmla="val 6205"/>
            </a:avLst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is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Lord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(2:9-10)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069093-7D33-402B-B2AD-95F9606EA6E1}"/>
              </a:ext>
            </a:extLst>
          </p:cNvPr>
          <p:cNvSpPr txBox="1">
            <a:spLocks/>
          </p:cNvSpPr>
          <p:nvPr/>
        </p:nvSpPr>
        <p:spPr>
          <a:xfrm>
            <a:off x="500063" y="3501483"/>
            <a:ext cx="11398288" cy="30850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dirty="0"/>
              <a:t>Idols are worthless to save</a:t>
            </a:r>
            <a:r>
              <a:rPr lang="en-US" sz="4000" dirty="0"/>
              <a:t>, </a:t>
            </a:r>
            <a:r>
              <a:rPr lang="en-US" sz="4000" i="1" dirty="0"/>
              <a:t>Jonah 2:8</a:t>
            </a:r>
            <a:endParaRPr lang="en-US" sz="4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False religions, money and possessions, wisdom, </a:t>
            </a:r>
            <a:br>
              <a:rPr lang="en-US" sz="3600" dirty="0"/>
            </a:br>
            <a:r>
              <a:rPr lang="en-US" sz="3600" dirty="0"/>
              <a:t>power, fame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Idolatry comes from human wisdom, and is fed by </a:t>
            </a:r>
            <a:br>
              <a:rPr lang="en-US" sz="3600" dirty="0"/>
            </a:br>
            <a:r>
              <a:rPr lang="en-US" sz="3600" dirty="0"/>
              <a:t>fleshly lusts, </a:t>
            </a:r>
            <a:r>
              <a:rPr lang="en-US" sz="3600" i="1" dirty="0"/>
              <a:t>Romans 1:21-27; cf. Colossians 3:5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36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6935E5F-9A8A-43D0-9994-958214CE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7867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D2C0D6-F6AD-4371-8283-611BD1A6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975" y="6492875"/>
            <a:ext cx="2743200" cy="365125"/>
          </a:xfrm>
        </p:spPr>
        <p:txBody>
          <a:bodyPr/>
          <a:lstStyle/>
          <a:p>
            <a:fld id="{5E133BA3-9124-4C94-9282-756277B7D6E5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80416-D1DC-42D8-B993-A10FCBAE1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8" y="615605"/>
            <a:ext cx="4465982" cy="25121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425CD0E-1A22-432A-A233-416F6CF30D16}"/>
              </a:ext>
            </a:extLst>
          </p:cNvPr>
          <p:cNvSpPr/>
          <p:nvPr/>
        </p:nvSpPr>
        <p:spPr>
          <a:xfrm>
            <a:off x="500063" y="615605"/>
            <a:ext cx="5889586" cy="2428678"/>
          </a:xfrm>
          <a:prstGeom prst="wedgeEllipseCallout">
            <a:avLst>
              <a:gd name="adj1" fmla="val 76537"/>
              <a:gd name="adj2" fmla="val 6205"/>
            </a:avLst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is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Lord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(2:9-10)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069093-7D33-402B-B2AD-95F9606EA6E1}"/>
              </a:ext>
            </a:extLst>
          </p:cNvPr>
          <p:cNvSpPr txBox="1">
            <a:spLocks/>
          </p:cNvSpPr>
          <p:nvPr/>
        </p:nvSpPr>
        <p:spPr>
          <a:xfrm>
            <a:off x="367990" y="3501483"/>
            <a:ext cx="11530361" cy="30850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dirty="0"/>
              <a:t>Salvation does not excuse us from our vows to God</a:t>
            </a:r>
            <a:r>
              <a:rPr lang="en-US" sz="4000" dirty="0"/>
              <a:t>, </a:t>
            </a:r>
            <a:r>
              <a:rPr lang="en-US" sz="4000" i="1" dirty="0"/>
              <a:t>Jonah 2:9; Ecclesiastes 5:1-5</a:t>
            </a:r>
            <a:endParaRPr lang="en-US" sz="4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Graciously do our duty, </a:t>
            </a:r>
            <a:r>
              <a:rPr lang="en-US" sz="3600" i="1" dirty="0"/>
              <a:t>Luke 17:10 (1 John 5:3)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600" dirty="0"/>
              <a:t>Fear God and obey Him, </a:t>
            </a:r>
            <a:r>
              <a:rPr lang="en-US" sz="3600" i="1" dirty="0"/>
              <a:t>Eccl. 12:13-14; Hebrews 5:8-9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36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6935E5F-9A8A-43D0-9994-958214CE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8232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D2C0D6-F6AD-4371-8283-611BD1A6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975" y="6492875"/>
            <a:ext cx="2743200" cy="365125"/>
          </a:xfrm>
        </p:spPr>
        <p:txBody>
          <a:bodyPr/>
          <a:lstStyle/>
          <a:p>
            <a:fld id="{5E133BA3-9124-4C94-9282-756277B7D6E5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80416-D1DC-42D8-B993-A10FCBAE1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8" y="615605"/>
            <a:ext cx="4465982" cy="25121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425CD0E-1A22-432A-A233-416F6CF30D16}"/>
              </a:ext>
            </a:extLst>
          </p:cNvPr>
          <p:cNvSpPr/>
          <p:nvPr/>
        </p:nvSpPr>
        <p:spPr>
          <a:xfrm>
            <a:off x="367990" y="615605"/>
            <a:ext cx="6021659" cy="2428678"/>
          </a:xfrm>
          <a:prstGeom prst="wedgeEllipseCallout">
            <a:avLst>
              <a:gd name="adj1" fmla="val 76537"/>
              <a:gd name="adj2" fmla="val 6205"/>
            </a:avLst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is empty without thanksgiving 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(2:9)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069093-7D33-402B-B2AD-95F9606EA6E1}"/>
              </a:ext>
            </a:extLst>
          </p:cNvPr>
          <p:cNvSpPr txBox="1">
            <a:spLocks/>
          </p:cNvSpPr>
          <p:nvPr/>
        </p:nvSpPr>
        <p:spPr>
          <a:xfrm>
            <a:off x="450361" y="3445727"/>
            <a:ext cx="11447989" cy="3140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dirty="0"/>
              <a:t>We obey God because we adore Him and thank Him for His mercy</a:t>
            </a:r>
            <a:r>
              <a:rPr lang="en-US" sz="4000" dirty="0"/>
              <a:t>, </a:t>
            </a:r>
            <a:r>
              <a:rPr lang="en-US" sz="4000" i="1" dirty="0"/>
              <a:t>1 Timothy 1:12; Romans 6:17-18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b="1" dirty="0"/>
              <a:t>Repentance is essential before you can do God’s work</a:t>
            </a:r>
            <a:r>
              <a:rPr lang="en-US" sz="4000" dirty="0"/>
              <a:t>, </a:t>
            </a:r>
            <a:r>
              <a:rPr lang="en-US" sz="4000" i="1" dirty="0"/>
              <a:t>Jonah 2:7-3:4 (Luke 22:31-32; Joshua 24:14)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6935E5F-9A8A-43D0-9994-958214CE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56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295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-Tried to run, Jonah 1 -God prepared fish, 1:17 -Jonah obeyed, Jonah 3:2-3 -Sign to the Ninevites,  Lk. 11:29-30; Matt. 12:38-41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-Cannot hide -Prayer works -Trials discipline us -Salvation is from the Lord -Obey out of thanksgiving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 Price</dc:creator>
  <cp:lastModifiedBy>Joe R Price</cp:lastModifiedBy>
  <cp:revision>40</cp:revision>
  <dcterms:created xsi:type="dcterms:W3CDTF">2017-10-13T16:07:48Z</dcterms:created>
  <dcterms:modified xsi:type="dcterms:W3CDTF">2017-10-15T13:38:06Z</dcterms:modified>
</cp:coreProperties>
</file>